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 bookmarkIdSeed="3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5" r:id="rId11"/>
    <p:sldId id="265" r:id="rId12"/>
    <p:sldId id="266" r:id="rId13"/>
    <p:sldId id="267" r:id="rId14"/>
    <p:sldId id="277" r:id="rId15"/>
    <p:sldId id="268" r:id="rId16"/>
    <p:sldId id="269" r:id="rId17"/>
    <p:sldId id="270" r:id="rId18"/>
    <p:sldId id="271" r:id="rId19"/>
    <p:sldId id="272" r:id="rId20"/>
    <p:sldId id="276" r:id="rId21"/>
    <p:sldId id="274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26.jpeg"/><Relationship Id="rId18" Type="http://schemas.openxmlformats.org/officeDocument/2006/relationships/image" Target="../media/image3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12" Type="http://schemas.openxmlformats.org/officeDocument/2006/relationships/image" Target="../media/image25.jpeg"/><Relationship Id="rId17" Type="http://schemas.openxmlformats.org/officeDocument/2006/relationships/image" Target="../media/image30.jpeg"/><Relationship Id="rId2" Type="http://schemas.openxmlformats.org/officeDocument/2006/relationships/image" Target="../media/image15.jpeg"/><Relationship Id="rId16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18.jpeg"/><Relationship Id="rId15" Type="http://schemas.openxmlformats.org/officeDocument/2006/relationships/image" Target="../media/image2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Relationship Id="rId1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Relationship Id="rId9" Type="http://schemas.openxmlformats.org/officeDocument/2006/relationships/image" Target="../media/image3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ommersant.ru/PROJECTS/CHERNOBYL?9F" TargetMode="External"/><Relationship Id="rId2" Type="http://schemas.openxmlformats.org/officeDocument/2006/relationships/hyperlink" Target="https://www.youtube.com/watch?v=LcHYJ08oqNw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drive.google.com/drive/folders/1v9YRSQ_Xu7IFkOa2MOsrYRuWB2FJ2cLi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13" Type="http://schemas.openxmlformats.org/officeDocument/2006/relationships/image" Target="../media/image51.jpeg"/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12" Type="http://schemas.openxmlformats.org/officeDocument/2006/relationships/image" Target="../media/image50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11" Type="http://schemas.openxmlformats.org/officeDocument/2006/relationships/image" Target="../media/image49.jpeg"/><Relationship Id="rId5" Type="http://schemas.openxmlformats.org/officeDocument/2006/relationships/image" Target="../media/image43.jpeg"/><Relationship Id="rId15" Type="http://schemas.openxmlformats.org/officeDocument/2006/relationships/image" Target="../media/image53.jpeg"/><Relationship Id="rId10" Type="http://schemas.openxmlformats.org/officeDocument/2006/relationships/image" Target="../media/image48.jpeg"/><Relationship Id="rId4" Type="http://schemas.openxmlformats.org/officeDocument/2006/relationships/image" Target="../media/image42.jpeg"/><Relationship Id="rId9" Type="http://schemas.openxmlformats.org/officeDocument/2006/relationships/image" Target="../media/image47.jpeg"/><Relationship Id="rId14" Type="http://schemas.openxmlformats.org/officeDocument/2006/relationships/image" Target="../media/image52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D:\карт. інт\б-ка і творч\93610344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89213" y="1421476"/>
            <a:ext cx="8915399" cy="46301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148219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D:\документи\метод. матеріали\Методичка\Фото виставок\IMG_165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60179" y="3466407"/>
            <a:ext cx="3273137" cy="280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4" descr="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7101" y="3562003"/>
            <a:ext cx="3150446" cy="2610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11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062" y="455643"/>
            <a:ext cx="2667000" cy="355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8" descr="11b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8361" y="455643"/>
            <a:ext cx="3819046" cy="2536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8" descr="IMG_650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0179" y="455643"/>
            <a:ext cx="3382584" cy="2536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6" descr="IMG_654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2763" y="4222865"/>
            <a:ext cx="3400202" cy="231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71137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67593" y="653580"/>
            <a:ext cx="1001129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500" b="1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Формування </a:t>
            </a:r>
            <a:r>
              <a:rPr lang="uk-UA" sz="35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іміджу бібліотеки в очах її користувачів</a:t>
            </a:r>
            <a:r>
              <a:rPr lang="uk-UA" sz="35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5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безпосередньо пов’язане</a:t>
            </a:r>
            <a:r>
              <a:rPr lang="uk-UA" sz="35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500" b="1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із:</a:t>
            </a:r>
            <a:endParaRPr lang="ru-RU" sz="3500" b="1" dirty="0">
              <a:latin typeface="+mj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67593" y="2069869"/>
            <a:ext cx="56199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розміщенням стелажів</a:t>
            </a:r>
            <a:r>
              <a:rPr lang="uk-UA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867592" y="3087594"/>
            <a:ext cx="97702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b="1" dirty="0" smtClean="0"/>
              <a:t>розміщенням </a:t>
            </a:r>
            <a:r>
              <a:rPr lang="uk-UA" b="1" dirty="0"/>
              <a:t>фонду. </a:t>
            </a:r>
            <a:endParaRPr lang="uk-UA" b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uk-UA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uk-UA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41913" y="3549259"/>
            <a:ext cx="973697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Виділяють </a:t>
            </a:r>
            <a:r>
              <a:rPr lang="uk-UA" b="1" dirty="0"/>
              <a:t>ближню зону</a:t>
            </a:r>
            <a:r>
              <a:rPr lang="uk-UA" dirty="0"/>
              <a:t>, де розміщуються документи моментального попиту (нова, «модна», популярна література);</a:t>
            </a:r>
          </a:p>
          <a:p>
            <a:r>
              <a:rPr lang="uk-UA" b="1" dirty="0"/>
              <a:t>середню зону</a:t>
            </a:r>
            <a:r>
              <a:rPr lang="uk-UA" dirty="0"/>
              <a:t> – ядро фонду (так звана література активного попиту, стійка, відносно стабільна частина фонду, непідвладна моді, перевірена часом «класична» література); </a:t>
            </a:r>
          </a:p>
          <a:p>
            <a:r>
              <a:rPr lang="uk-UA" b="1" dirty="0"/>
              <a:t>віддалену зону</a:t>
            </a:r>
            <a:r>
              <a:rPr lang="uk-UA" dirty="0"/>
              <a:t> («</a:t>
            </a:r>
            <a:r>
              <a:rPr lang="uk-UA" dirty="0" err="1"/>
              <a:t>бібліоретро</a:t>
            </a:r>
            <a:r>
              <a:rPr lang="uk-UA" dirty="0"/>
              <a:t>», «холодна зона</a:t>
            </a:r>
            <a:r>
              <a:rPr lang="uk-UA" dirty="0" smtClean="0"/>
              <a:t>»).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16354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25536" y="555750"/>
            <a:ext cx="9991897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500" b="1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Правила </a:t>
            </a:r>
            <a:r>
              <a:rPr lang="uk-UA" sz="25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мерчандайзингу </a:t>
            </a:r>
            <a:r>
              <a:rPr lang="uk-UA" sz="2500" b="1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при </a:t>
            </a:r>
            <a:r>
              <a:rPr lang="uk-UA" sz="25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розміщенні </a:t>
            </a:r>
            <a:r>
              <a:rPr lang="uk-UA" sz="2500" b="1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фондів </a:t>
            </a:r>
            <a:r>
              <a:rPr lang="uk-UA" sz="25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у бібліотечних </a:t>
            </a:r>
            <a:r>
              <a:rPr lang="uk-UA" sz="2500" b="1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приміщеннях</a:t>
            </a:r>
            <a:endParaRPr lang="ru-RU" sz="2500" b="1" dirty="0">
              <a:latin typeface="+mj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935736" y="1388565"/>
            <a:ext cx="36567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Правило «Золотий трикутник</a:t>
            </a:r>
            <a:r>
              <a:rPr lang="uk-UA" b="1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</a:p>
          <a:p>
            <a:r>
              <a:rPr lang="uk-UA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68562" y="1721382"/>
            <a:ext cx="91488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ea typeface="Calibri" panose="020F0502020204030204" pitchFamily="34" charset="0"/>
                <a:cs typeface="Times New Roman" panose="02020603050405020304" pitchFamily="18" charset="0"/>
              </a:rPr>
              <a:t>вхід у відділ, кафедра видачі і «гарячий стелаж»  повинні утворювати </a:t>
            </a:r>
            <a:r>
              <a:rPr lang="uk-UA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трикутник.</a:t>
            </a:r>
            <a:r>
              <a:rPr lang="uk-UA" b="1" dirty="0"/>
              <a:t> Пріоритетне місце у бібліотеці</a:t>
            </a:r>
            <a:r>
              <a:rPr lang="uk-UA" dirty="0"/>
              <a:t> – біля кафедри.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935736" y="2451102"/>
            <a:ext cx="4062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Правило «зворотного годинника»</a:t>
            </a:r>
            <a:endParaRPr lang="ru-RU" dirty="0"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92464" y="2785429"/>
            <a:ext cx="914887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Відвідувачі мають </a:t>
            </a:r>
            <a:r>
              <a:rPr lang="uk-UA" dirty="0">
                <a:ea typeface="Calibri" panose="020F0502020204030204" pitchFamily="34" charset="0"/>
                <a:cs typeface="Times New Roman" panose="02020603050405020304" pitchFamily="18" charset="0"/>
              </a:rPr>
              <a:t>повернути праворуч і далі рухатись бібліотекою (відділом) у напрямку проти годинникової стрілки по периметру, потім можливий огляд стелажів у центрі</a:t>
            </a:r>
            <a:r>
              <a:rPr lang="uk-UA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uk-UA" b="1" dirty="0" smtClean="0"/>
              <a:t>«</a:t>
            </a:r>
            <a:r>
              <a:rPr lang="uk-UA" b="1" dirty="0"/>
              <a:t>Фокусний пункт</a:t>
            </a:r>
            <a:r>
              <a:rPr lang="uk-UA" dirty="0"/>
              <a:t>»</a:t>
            </a:r>
            <a:r>
              <a:rPr lang="uk-UA" b="1" dirty="0"/>
              <a:t> </a:t>
            </a:r>
            <a:r>
              <a:rPr lang="uk-UA" dirty="0"/>
              <a:t>– це місце по центру приміщення із зсувом направо. Там краще було б розмістити вашу </a:t>
            </a:r>
            <a:r>
              <a:rPr lang="uk-UA" b="1" dirty="0"/>
              <a:t>головну пропозицію</a:t>
            </a:r>
            <a:r>
              <a:rPr lang="uk-UA" dirty="0"/>
              <a:t> </a:t>
            </a:r>
            <a:r>
              <a:rPr lang="uk-UA" b="1" dirty="0"/>
              <a:t>– «родзинку», «гарячий» стелаж</a:t>
            </a:r>
            <a:r>
              <a:rPr lang="uk-UA" dirty="0"/>
              <a:t>. </a:t>
            </a:r>
            <a:endParaRPr lang="ru-RU" dirty="0"/>
          </a:p>
        </p:txBody>
      </p:sp>
      <p:pic>
        <p:nvPicPr>
          <p:cNvPr id="7" name="Рисунок 6" descr="D:\документи\метод. матеріали\Методичка\Фото виставок\FB_IMG_1612872847639.jpg"/>
          <p:cNvPicPr/>
          <p:nvPr/>
        </p:nvPicPr>
        <p:blipFill>
          <a:blip r:embed="rId2"/>
          <a:srcRect l="8178" r="15051"/>
          <a:stretch>
            <a:fillRect/>
          </a:stretch>
        </p:blipFill>
        <p:spPr bwMode="auto">
          <a:xfrm>
            <a:off x="5035488" y="4318924"/>
            <a:ext cx="2778125" cy="239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179283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30338" y="725578"/>
            <a:ext cx="38779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>
                <a:ea typeface="Calibri" panose="020F0502020204030204" pitchFamily="34" charset="0"/>
                <a:cs typeface="Times New Roman" panose="02020603050405020304" pitchFamily="18" charset="0"/>
              </a:rPr>
              <a:t>Правило «Зонування простору»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611283" y="1222132"/>
            <a:ext cx="10316094" cy="34301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15000"/>
              </a:lnSpc>
            </a:pPr>
            <a:r>
              <a:rPr lang="uk-UA" b="1" dirty="0">
                <a:ea typeface="Times New Roman" panose="02020603050405020304" pitchFamily="18" charset="0"/>
              </a:rPr>
              <a:t>Фокус-зони:</a:t>
            </a:r>
          </a:p>
          <a:p>
            <a:pPr marL="285750" indent="-285750" algn="just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uk-UA" b="1" dirty="0">
                <a:ea typeface="Times New Roman" panose="02020603050405020304" pitchFamily="18" charset="0"/>
              </a:rPr>
              <a:t>ІТ</a:t>
            </a:r>
            <a:r>
              <a:rPr lang="uk-UA" dirty="0">
                <a:ea typeface="Times New Roman" panose="02020603050405020304" pitchFamily="18" charset="0"/>
              </a:rPr>
              <a:t> (Інтернет-центр);</a:t>
            </a:r>
          </a:p>
          <a:p>
            <a:pPr marL="285750" indent="-285750" algn="just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uk-UA" b="1" dirty="0">
                <a:ea typeface="Times New Roman" panose="02020603050405020304" pitchFamily="18" charset="0"/>
              </a:rPr>
              <a:t>творча;</a:t>
            </a:r>
          </a:p>
          <a:p>
            <a:pPr marL="285750" indent="-285750" algn="just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uk-UA" b="1" dirty="0">
                <a:ea typeface="Times New Roman" panose="02020603050405020304" pitchFamily="18" charset="0"/>
              </a:rPr>
              <a:t>тиха</a:t>
            </a:r>
            <a:r>
              <a:rPr lang="uk-UA" dirty="0">
                <a:ea typeface="Times New Roman" panose="02020603050405020304" pitchFamily="18" charset="0"/>
              </a:rPr>
              <a:t> </a:t>
            </a:r>
            <a:r>
              <a:rPr lang="uk-UA" dirty="0" smtClean="0">
                <a:ea typeface="Times New Roman" panose="02020603050405020304" pitchFamily="18" charset="0"/>
              </a:rPr>
              <a:t>зі зручними меблями (для </a:t>
            </a:r>
            <a:r>
              <a:rPr lang="uk-UA" dirty="0">
                <a:ea typeface="Times New Roman" panose="02020603050405020304" pitchFamily="18" charset="0"/>
              </a:rPr>
              <a:t>самостійного читання, спілкування з друзями чи ровесниками);</a:t>
            </a:r>
            <a:endParaRPr lang="ru-RU" dirty="0">
              <a:ea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uk-UA" b="1" dirty="0">
                <a:ea typeface="Times New Roman" panose="02020603050405020304" pitchFamily="18" charset="0"/>
              </a:rPr>
              <a:t>ігрова</a:t>
            </a:r>
            <a:r>
              <a:rPr lang="uk-UA" dirty="0">
                <a:ea typeface="Times New Roman" panose="02020603050405020304" pitchFamily="18" charset="0"/>
              </a:rPr>
              <a:t>;</a:t>
            </a:r>
            <a:endParaRPr lang="ru-RU" dirty="0">
              <a:ea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uk-UA" b="1" dirty="0" err="1">
                <a:ea typeface="Times New Roman" panose="02020603050405020304" pitchFamily="18" charset="0"/>
              </a:rPr>
              <a:t>релакс</a:t>
            </a:r>
            <a:r>
              <a:rPr lang="uk-UA" dirty="0">
                <a:ea typeface="Times New Roman" panose="02020603050405020304" pitchFamily="18" charset="0"/>
              </a:rPr>
              <a:t> – для психологічного розвантаження батьків і дітей.</a:t>
            </a:r>
            <a:endParaRPr lang="ru-RU" dirty="0">
              <a:ea typeface="Times New Roman" panose="02020603050405020304" pitchFamily="18" charset="0"/>
            </a:endParaRPr>
          </a:p>
          <a:p>
            <a:r>
              <a:rPr lang="uk-UA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uk-UA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Можна:</a:t>
            </a:r>
            <a:r>
              <a:rPr lang="uk-UA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виділити </a:t>
            </a:r>
            <a:r>
              <a:rPr lang="uk-UA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патріотичні </a:t>
            </a:r>
            <a:r>
              <a:rPr lang="uk-UA" b="1" dirty="0">
                <a:ea typeface="Calibri" panose="020F0502020204030204" pitchFamily="34" charset="0"/>
                <a:cs typeface="Times New Roman" panose="02020603050405020304" pitchFamily="18" charset="0"/>
              </a:rPr>
              <a:t>та історичні зони</a:t>
            </a:r>
            <a:r>
              <a:rPr lang="uk-UA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обладнати </a:t>
            </a:r>
            <a:r>
              <a:rPr lang="uk-UA" b="1" dirty="0">
                <a:ea typeface="Calibri" panose="020F0502020204030204" pitchFamily="34" charset="0"/>
                <a:cs typeface="Times New Roman" panose="02020603050405020304" pitchFamily="18" charset="0"/>
              </a:rPr>
              <a:t>європейський куточок</a:t>
            </a:r>
            <a:r>
              <a:rPr lang="uk-UA" dirty="0">
                <a:ea typeface="Calibri" panose="020F0502020204030204" pitchFamily="34" charset="0"/>
                <a:cs typeface="Times New Roman" panose="02020603050405020304" pitchFamily="18" charset="0"/>
              </a:rPr>
              <a:t> або </a:t>
            </a:r>
            <a:r>
              <a:rPr lang="uk-UA" b="1" dirty="0">
                <a:ea typeface="Calibri" panose="020F0502020204030204" pitchFamily="34" charset="0"/>
                <a:cs typeface="Times New Roman" panose="02020603050405020304" pitchFamily="18" charset="0"/>
              </a:rPr>
              <a:t>куточок для любителів української книги</a:t>
            </a:r>
            <a:r>
              <a:rPr lang="uk-UA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r>
              <a:rPr lang="uk-UA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  історичних романів тощо.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595771" y="4652302"/>
            <a:ext cx="23471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i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Закон «Рівня очей»</a:t>
            </a:r>
            <a:endParaRPr lang="ru-RU" dirty="0"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11284" y="5196202"/>
            <a:ext cx="10316094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dirty="0" smtClean="0">
                <a:latin typeface="+mj-lt"/>
                <a:ea typeface="Times New Roman" panose="02020603050405020304" pitchFamily="18" charset="0"/>
              </a:rPr>
              <a:t>Перший </a:t>
            </a:r>
            <a:r>
              <a:rPr lang="uk-UA" dirty="0">
                <a:latin typeface="+mj-lt"/>
                <a:ea typeface="Times New Roman" panose="02020603050405020304" pitchFamily="18" charset="0"/>
              </a:rPr>
              <a:t>погляд – у правий верхній кут, далі – хвилеподібне переміщення зліва направо і зверху вниз. </a:t>
            </a:r>
            <a:r>
              <a:rPr lang="uk-UA" i="1" dirty="0" smtClean="0">
                <a:latin typeface="+mj-lt"/>
                <a:ea typeface="Times New Roman" panose="02020603050405020304" pitchFamily="18" charset="0"/>
              </a:rPr>
              <a:t>Тут </a:t>
            </a:r>
            <a:r>
              <a:rPr lang="uk-UA" i="1" dirty="0">
                <a:latin typeface="+mj-lt"/>
                <a:ea typeface="Times New Roman" panose="02020603050405020304" pitchFamily="18" charset="0"/>
              </a:rPr>
              <a:t>також спрацьовує </a:t>
            </a:r>
            <a:r>
              <a:rPr lang="uk-UA" b="1" i="1" dirty="0">
                <a:latin typeface="+mj-lt"/>
                <a:ea typeface="Times New Roman" panose="02020603050405020304" pitchFamily="18" charset="0"/>
              </a:rPr>
              <a:t>принцип сильних місць</a:t>
            </a:r>
            <a:r>
              <a:rPr lang="uk-UA" i="1" dirty="0">
                <a:latin typeface="+mj-lt"/>
                <a:ea typeface="Times New Roman" panose="02020603050405020304" pitchFamily="18" charset="0"/>
              </a:rPr>
              <a:t> на стелажах. </a:t>
            </a:r>
            <a:r>
              <a:rPr lang="uk-UA" dirty="0" smtClean="0">
                <a:latin typeface="+mj-lt"/>
                <a:ea typeface="Times New Roman" panose="02020603050405020304" pitchFamily="18" charset="0"/>
              </a:rPr>
              <a:t>Найбільш </a:t>
            </a:r>
            <a:r>
              <a:rPr lang="uk-UA" dirty="0">
                <a:latin typeface="+mj-lt"/>
                <a:ea typeface="Times New Roman" panose="02020603050405020304" pitchFamily="18" charset="0"/>
              </a:rPr>
              <a:t>затребувані </a:t>
            </a:r>
            <a:r>
              <a:rPr lang="uk-UA" dirty="0" smtClean="0">
                <a:latin typeface="+mj-lt"/>
                <a:ea typeface="Times New Roman" panose="02020603050405020304" pitchFamily="18" charset="0"/>
              </a:rPr>
              <a:t>полиці знаходяться </a:t>
            </a:r>
            <a:r>
              <a:rPr lang="uk-UA" dirty="0">
                <a:latin typeface="+mj-lt"/>
                <a:ea typeface="Times New Roman" panose="02020603050405020304" pitchFamily="18" charset="0"/>
              </a:rPr>
              <a:t>на рівні очей та рук </a:t>
            </a:r>
            <a:r>
              <a:rPr lang="uk-UA" dirty="0" smtClean="0">
                <a:latin typeface="+mj-lt"/>
                <a:ea typeface="Times New Roman" panose="02020603050405020304" pitchFamily="18" charset="0"/>
              </a:rPr>
              <a:t>людини. Краще беруть книжки, які стоять </a:t>
            </a:r>
            <a:r>
              <a:rPr lang="uk-UA" dirty="0">
                <a:latin typeface="+mj-lt"/>
                <a:ea typeface="Times New Roman" panose="02020603050405020304" pitchFamily="18" charset="0"/>
              </a:rPr>
              <a:t>в середині полиці, гірше по краях. </a:t>
            </a:r>
            <a:endParaRPr lang="ru-RU" sz="1600" dirty="0">
              <a:effectLst/>
              <a:latin typeface="+mj-lt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80810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2" descr="11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575" y="1566974"/>
            <a:ext cx="2593200" cy="1722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76" descr="IMG_65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8771" y="314325"/>
            <a:ext cx="1781493" cy="1558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4" descr="11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2101" y="3609667"/>
            <a:ext cx="1973281" cy="1310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0" descr="11b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821" y="398105"/>
            <a:ext cx="2094347" cy="1391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2" descr="11b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0020" y="164593"/>
            <a:ext cx="1714500" cy="128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0" descr="1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0865" y="5042998"/>
            <a:ext cx="2159000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8" descr="1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1347" y="5169020"/>
            <a:ext cx="2247871" cy="1493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6" descr="11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5076" y="1917990"/>
            <a:ext cx="2064789" cy="1371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4" descr="11b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8955" y="3637142"/>
            <a:ext cx="2100263" cy="139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2" descr="11b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5062" y="2049266"/>
            <a:ext cx="2125202" cy="1411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4" descr="11b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8029" y="2440928"/>
            <a:ext cx="1602743" cy="2135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8" descr="IMG_650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072" y="77787"/>
            <a:ext cx="1486504" cy="1916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8" descr="IMG_650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2863" y="3490933"/>
            <a:ext cx="1717146" cy="1238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11b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4522" y="4996269"/>
            <a:ext cx="2221305" cy="1665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2" descr="11b.jp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966" y="4966507"/>
            <a:ext cx="2667000" cy="177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0" descr="11b.jp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1823" y="77787"/>
            <a:ext cx="2071142" cy="1375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11b.jp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081" y="2440928"/>
            <a:ext cx="1528139" cy="1893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25593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48598" y="792079"/>
            <a:ext cx="29626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b="1" i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Закон «витягнутої руки»</a:t>
            </a:r>
            <a:endParaRPr lang="ru-RU" dirty="0">
              <a:latin typeface="+mj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95841" y="1220192"/>
            <a:ext cx="3668184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Головне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зручність та доступність.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976036" y="1689855"/>
            <a:ext cx="27077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i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Закон «Мертвої зони»</a:t>
            </a:r>
            <a:endParaRPr lang="ru-RU" dirty="0"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51213" y="2117968"/>
            <a:ext cx="10111047" cy="3596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uk-UA" b="1" i="1" dirty="0" smtClean="0">
                <a:ea typeface="Times New Roman" panose="02020603050405020304" pitchFamily="18" charset="0"/>
              </a:rPr>
              <a:t>Уникнути </a:t>
            </a:r>
            <a:r>
              <a:rPr lang="uk-UA" b="1" i="1" dirty="0">
                <a:ea typeface="Times New Roman" panose="02020603050405020304" pitchFamily="18" charset="0"/>
              </a:rPr>
              <a:t>застою </a:t>
            </a:r>
            <a:r>
              <a:rPr lang="uk-UA" i="1" dirty="0">
                <a:ea typeface="Times New Roman" panose="02020603050405020304" pitchFamily="18" charset="0"/>
              </a:rPr>
              <a:t>на цих полицях </a:t>
            </a:r>
            <a:r>
              <a:rPr lang="uk-UA" b="1" i="1" dirty="0" smtClean="0">
                <a:ea typeface="Times New Roman" panose="02020603050405020304" pitchFamily="18" charset="0"/>
              </a:rPr>
              <a:t>можна, якщо</a:t>
            </a:r>
            <a:r>
              <a:rPr lang="uk-UA" i="1" dirty="0" smtClean="0">
                <a:ea typeface="Times New Roman" panose="02020603050405020304" pitchFamily="18" charset="0"/>
              </a:rPr>
              <a:t>:</a:t>
            </a:r>
            <a:endParaRPr lang="ru-RU" sz="1600" i="1" dirty="0">
              <a:ea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uk-UA" dirty="0" smtClean="0">
                <a:ea typeface="Times New Roman" panose="02020603050405020304" pitchFamily="18" charset="0"/>
              </a:rPr>
              <a:t>міняти </a:t>
            </a:r>
            <a:r>
              <a:rPr lang="uk-UA" dirty="0">
                <a:ea typeface="Times New Roman" panose="02020603050405020304" pitchFamily="18" charset="0"/>
              </a:rPr>
              <a:t>книги місцями і </a:t>
            </a:r>
            <a:r>
              <a:rPr lang="uk-UA" dirty="0" smtClean="0">
                <a:ea typeface="Times New Roman" panose="02020603050405020304" pitchFamily="18" charset="0"/>
              </a:rPr>
              <a:t>переставляти </a:t>
            </a:r>
            <a:r>
              <a:rPr lang="uk-UA" dirty="0">
                <a:ea typeface="Times New Roman" panose="02020603050405020304" pitchFamily="18" charset="0"/>
              </a:rPr>
              <a:t>на інші полиці  (наприклад, 1 раз на квартал);</a:t>
            </a:r>
            <a:endParaRPr lang="ru-RU" sz="1600" dirty="0">
              <a:ea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uk-UA" dirty="0" smtClean="0">
                <a:ea typeface="Times New Roman" panose="02020603050405020304" pitchFamily="18" charset="0"/>
              </a:rPr>
              <a:t>ставити </a:t>
            </a:r>
            <a:r>
              <a:rPr lang="uk-UA" dirty="0">
                <a:ea typeface="Times New Roman" panose="02020603050405020304" pitchFamily="18" charset="0"/>
              </a:rPr>
              <a:t>на ці полиці товсті книги з чіткими написами на корінцях або розвертати їх «обличчям» – обкладинкою до читача;</a:t>
            </a:r>
            <a:endParaRPr lang="ru-RU" sz="1600" dirty="0">
              <a:ea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uk-UA" dirty="0" smtClean="0">
                <a:ea typeface="Times New Roman" panose="02020603050405020304" pitchFamily="18" charset="0"/>
              </a:rPr>
              <a:t>ставити </a:t>
            </a:r>
            <a:r>
              <a:rPr lang="uk-UA" dirty="0">
                <a:ea typeface="Times New Roman" panose="02020603050405020304" pitchFamily="18" charset="0"/>
              </a:rPr>
              <a:t>книги, що «відіграли своє», але ще затребувані;  книги однієї серії або одного автора;</a:t>
            </a:r>
            <a:endParaRPr lang="ru-RU" sz="1600" dirty="0">
              <a:ea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uk-UA" dirty="0" smtClean="0">
                <a:ea typeface="Times New Roman" panose="02020603050405020304" pitchFamily="18" charset="0"/>
              </a:rPr>
              <a:t>ставити </a:t>
            </a:r>
            <a:r>
              <a:rPr lang="uk-UA" dirty="0">
                <a:ea typeface="Times New Roman" panose="02020603050405020304" pitchFamily="18" charset="0"/>
              </a:rPr>
              <a:t>книги, свідомо більш привабливі для хлопчиків, вище, а для </a:t>
            </a:r>
            <a:r>
              <a:rPr lang="uk-UA" dirty="0" err="1">
                <a:ea typeface="Times New Roman" panose="02020603050405020304" pitchFamily="18" charset="0"/>
              </a:rPr>
              <a:t>дівчаток</a:t>
            </a:r>
            <a:r>
              <a:rPr lang="uk-UA" dirty="0">
                <a:ea typeface="Times New Roman" panose="02020603050405020304" pitchFamily="18" charset="0"/>
              </a:rPr>
              <a:t> </a:t>
            </a:r>
            <a:r>
              <a:rPr lang="uk-UA" dirty="0" smtClean="0">
                <a:ea typeface="Times New Roman" panose="02020603050405020304" pitchFamily="18" charset="0"/>
              </a:rPr>
              <a:t>– нижче</a:t>
            </a:r>
            <a:r>
              <a:rPr lang="uk-UA" dirty="0">
                <a:ea typeface="Times New Roman" panose="02020603050405020304" pitchFamily="18" charset="0"/>
              </a:rPr>
              <a:t>;</a:t>
            </a:r>
            <a:endParaRPr lang="ru-RU" sz="1600" dirty="0">
              <a:ea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uk-UA" dirty="0" smtClean="0">
                <a:ea typeface="Times New Roman" panose="02020603050405020304" pitchFamily="18" charset="0"/>
              </a:rPr>
              <a:t>при </a:t>
            </a:r>
            <a:r>
              <a:rPr lang="uk-UA" dirty="0">
                <a:ea typeface="Times New Roman" panose="02020603050405020304" pitchFamily="18" charset="0"/>
              </a:rPr>
              <a:t>можливості, придбати стелажі, у яких нижня частина є закритою і може використовуватись як тумба;</a:t>
            </a:r>
            <a:endParaRPr lang="ru-RU" sz="1600" dirty="0">
              <a:ea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uk-UA" dirty="0" smtClean="0">
                <a:ea typeface="Times New Roman" panose="02020603050405020304" pitchFamily="18" charset="0"/>
              </a:rPr>
              <a:t>використовувати </a:t>
            </a:r>
            <a:r>
              <a:rPr lang="uk-UA" dirty="0">
                <a:ea typeface="Times New Roman" panose="02020603050405020304" pitchFamily="18" charset="0"/>
              </a:rPr>
              <a:t>«найкращі» місця для просування не надто «розкручених», але цікавих сучасних книг або книг маловідомих авторів.</a:t>
            </a:r>
            <a:endParaRPr lang="ru-RU" sz="16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51213" y="5572063"/>
            <a:ext cx="10041773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uk-UA" dirty="0" smtClean="0">
                <a:ea typeface="Times New Roman" panose="02020603050405020304" pitchFamily="18" charset="0"/>
              </a:rPr>
              <a:t>розставляти </a:t>
            </a:r>
            <a:r>
              <a:rPr lang="uk-UA" dirty="0">
                <a:ea typeface="Times New Roman" panose="02020603050405020304" pitchFamily="18" charset="0"/>
              </a:rPr>
              <a:t>додаткові смислові акценти </a:t>
            </a:r>
            <a:r>
              <a:rPr lang="uk-UA" dirty="0" smtClean="0">
                <a:ea typeface="Times New Roman" panose="02020603050405020304" pitchFamily="18" charset="0"/>
              </a:rPr>
              <a:t>(POS-матеріали): </a:t>
            </a:r>
            <a:r>
              <a:rPr lang="uk-UA" dirty="0">
                <a:ea typeface="Times New Roman" panose="02020603050405020304" pitchFamily="18" charset="0"/>
              </a:rPr>
              <a:t>яскраві деталі оформлення полиці, оригінальні форми розміщення видань, книги в обгортках, аудіо- та відеоролики, покажчики тощо.</a:t>
            </a:r>
            <a:endParaRPr lang="ru-RU" sz="1600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93726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45424" y="804725"/>
            <a:ext cx="9784079" cy="1685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uk-UA" dirty="0" smtClean="0">
                <a:ea typeface="Times New Roman" panose="02020603050405020304" pitchFamily="18" charset="0"/>
              </a:rPr>
              <a:t>Коли </a:t>
            </a:r>
            <a:r>
              <a:rPr lang="uk-UA" dirty="0">
                <a:ea typeface="Times New Roman" panose="02020603050405020304" pitchFamily="18" charset="0"/>
              </a:rPr>
              <a:t>треба звернути увагу читача на конкретну книгу для її просування</a:t>
            </a:r>
            <a:r>
              <a:rPr lang="uk-UA" dirty="0" smtClean="0">
                <a:ea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b="1" dirty="0" smtClean="0">
                <a:ea typeface="Times New Roman" panose="02020603050405020304" pitchFamily="18" charset="0"/>
              </a:rPr>
              <a:t>Суть</a:t>
            </a:r>
            <a:r>
              <a:rPr lang="uk-UA" dirty="0" smtClean="0">
                <a:ea typeface="Times New Roman" panose="02020603050405020304" pitchFamily="18" charset="0"/>
              </a:rPr>
              <a:t> </a:t>
            </a:r>
            <a:r>
              <a:rPr lang="uk-UA" dirty="0">
                <a:ea typeface="Times New Roman" panose="02020603050405020304" pitchFamily="18" charset="0"/>
              </a:rPr>
              <a:t>його – в яскравому виділенні одного об’єкта на тлі </a:t>
            </a:r>
            <a:r>
              <a:rPr lang="uk-UA" dirty="0" smtClean="0">
                <a:ea typeface="Times New Roman" panose="02020603050405020304" pitchFamily="18" charset="0"/>
              </a:rPr>
              <a:t>інших, що досягається </a:t>
            </a:r>
            <a:r>
              <a:rPr lang="uk-UA" dirty="0">
                <a:ea typeface="Times New Roman" panose="02020603050405020304" pitchFamily="18" charset="0"/>
              </a:rPr>
              <a:t>за рахунок: розміру книги, розміщення нестандартної книги або книг однієї серії, яскравих за кольором видань або просто колірних акцентів (книга розміщується на кольоровій підкладці).</a:t>
            </a:r>
            <a:r>
              <a:rPr lang="uk-UA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endParaRPr lang="ru-RU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177658" y="435393"/>
            <a:ext cx="28905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i="1" dirty="0">
                <a:latin typeface="+mj-lt"/>
                <a:ea typeface="Times New Roman" panose="02020603050405020304" pitchFamily="18" charset="0"/>
              </a:rPr>
              <a:t>Закон «Постаті і фону»</a:t>
            </a:r>
            <a:endParaRPr lang="ru-RU" dirty="0"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81796" y="2760892"/>
            <a:ext cx="6384175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dirty="0" smtClean="0">
                <a:ea typeface="Times New Roman" panose="02020603050405020304" pitchFamily="18" charset="0"/>
              </a:rPr>
              <a:t>Книги </a:t>
            </a:r>
            <a:r>
              <a:rPr lang="uk-UA" dirty="0">
                <a:ea typeface="Times New Roman" panose="02020603050405020304" pitchFamily="18" charset="0"/>
              </a:rPr>
              <a:t>більш помітні, якщо вони представлені </a:t>
            </a:r>
            <a:r>
              <a:rPr lang="uk-UA" dirty="0" smtClean="0">
                <a:ea typeface="Times New Roman" panose="02020603050405020304" pitchFamily="18" charset="0"/>
              </a:rPr>
              <a:t>блоком</a:t>
            </a:r>
            <a:endParaRPr lang="ru-RU" sz="16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11925" y="3600185"/>
            <a:ext cx="9784079" cy="295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b="1" dirty="0" smtClean="0">
                <a:ea typeface="SimSun" panose="02010600030101010101" pitchFamily="2" charset="-122"/>
              </a:rPr>
              <a:t>Суть</a:t>
            </a:r>
            <a:r>
              <a:rPr lang="uk-UA" dirty="0" smtClean="0">
                <a:ea typeface="SimSun" panose="02010600030101010101" pitchFamily="2" charset="-122"/>
              </a:rPr>
              <a:t> - створити </a:t>
            </a:r>
            <a:r>
              <a:rPr lang="uk-UA" dirty="0">
                <a:ea typeface="SimSun" panose="02010600030101010101" pitchFamily="2" charset="-122"/>
              </a:rPr>
              <a:t>«родзинку, яка б зачепила відвідувача, привернула його увагу, змусила зупинити погляд на тій чи іншій книзі.  Для цього використовують:</a:t>
            </a:r>
            <a:endParaRPr lang="ru-RU" dirty="0">
              <a:ea typeface="SimSun" panose="02010600030101010101" pitchFamily="2" charset="-122"/>
            </a:endParaRP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uk-UA" dirty="0" smtClean="0">
                <a:ea typeface="SimSun" panose="02010600030101010101" pitchFamily="2" charset="-122"/>
              </a:rPr>
              <a:t>книжкові </a:t>
            </a:r>
            <a:r>
              <a:rPr lang="uk-UA" dirty="0">
                <a:ea typeface="SimSun" panose="02010600030101010101" pitchFamily="2" charset="-122"/>
              </a:rPr>
              <a:t>розвали;</a:t>
            </a:r>
            <a:endParaRPr lang="ru-RU" dirty="0">
              <a:ea typeface="SimSun" panose="02010600030101010101" pitchFamily="2" charset="-122"/>
            </a:endParaRP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uk-UA" dirty="0" smtClean="0">
                <a:ea typeface="SimSun" panose="02010600030101010101" pitchFamily="2" charset="-122"/>
              </a:rPr>
              <a:t>гру </a:t>
            </a:r>
            <a:r>
              <a:rPr lang="uk-UA" dirty="0">
                <a:ea typeface="SimSun" panose="02010600030101010101" pitchFamily="2" charset="-122"/>
              </a:rPr>
              <a:t>з освітленням;</a:t>
            </a:r>
            <a:endParaRPr lang="ru-RU" dirty="0">
              <a:ea typeface="SimSun" panose="02010600030101010101" pitchFamily="2" charset="-122"/>
            </a:endParaRP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uk-UA" dirty="0" smtClean="0">
                <a:ea typeface="SimSun" panose="02010600030101010101" pitchFamily="2" charset="-122"/>
              </a:rPr>
              <a:t>окрему </a:t>
            </a:r>
            <a:r>
              <a:rPr lang="uk-UA" dirty="0">
                <a:ea typeface="SimSun" panose="02010600030101010101" pitchFamily="2" charset="-122"/>
              </a:rPr>
              <a:t>експозицію, де можна виставити новинки книг або журналів, книги – лауреати премій чи конкурсів, особливо цінні екземпляри тощо</a:t>
            </a:r>
            <a:r>
              <a:rPr lang="uk-UA" dirty="0" smtClean="0">
                <a:ea typeface="SimSun" panose="02010600030101010101" pitchFamily="2" charset="-122"/>
              </a:rPr>
              <a:t>.</a:t>
            </a: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uk-UA" b="1" i="1" dirty="0" smtClean="0"/>
              <a:t>принцип </a:t>
            </a:r>
            <a:r>
              <a:rPr lang="uk-UA" b="1" i="1" dirty="0"/>
              <a:t>лідера</a:t>
            </a:r>
            <a:r>
              <a:rPr lang="uk-UA" i="1" dirty="0"/>
              <a:t> </a:t>
            </a:r>
            <a:r>
              <a:rPr lang="uk-UA" dirty="0"/>
              <a:t>– це виділення найпопулярніших </a:t>
            </a:r>
            <a:r>
              <a:rPr lang="uk-UA" dirty="0" smtClean="0"/>
              <a:t>книг </a:t>
            </a:r>
            <a:r>
              <a:rPr lang="uk-UA" dirty="0"/>
              <a:t>на пріоритетних </a:t>
            </a:r>
            <a:r>
              <a:rPr lang="uk-UA" dirty="0" smtClean="0"/>
              <a:t>місцях;</a:t>
            </a: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uk-UA" b="1" i="1" dirty="0"/>
              <a:t>принцип </a:t>
            </a:r>
            <a:r>
              <a:rPr lang="uk-UA" b="1" i="1" dirty="0" smtClean="0"/>
              <a:t>локомотиву - </a:t>
            </a:r>
            <a:r>
              <a:rPr lang="uk-UA" dirty="0" smtClean="0"/>
              <a:t>книги</a:t>
            </a:r>
            <a:r>
              <a:rPr lang="uk-UA" dirty="0"/>
              <a:t>, які стоять на полиці поруч з затребуваними, модними на даний час, сприймаються як більш </a:t>
            </a:r>
            <a:r>
              <a:rPr lang="uk-UA" dirty="0" smtClean="0"/>
              <a:t>бажані.</a:t>
            </a:r>
            <a:endParaRPr lang="ru-RU" dirty="0">
              <a:effectLst/>
              <a:ea typeface="SimSun" panose="02010600030101010101" pitchFamily="2" charset="-122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897042" y="2448800"/>
            <a:ext cx="42386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i="1" dirty="0">
                <a:latin typeface="+mj-lt"/>
                <a:ea typeface="Times New Roman" panose="02020603050405020304" pitchFamily="18" charset="0"/>
              </a:rPr>
              <a:t>Закон</a:t>
            </a:r>
            <a:r>
              <a:rPr lang="uk-UA" b="1" dirty="0">
                <a:latin typeface="+mj-lt"/>
                <a:ea typeface="Times New Roman" panose="02020603050405020304" pitchFamily="18" charset="0"/>
              </a:rPr>
              <a:t> «</a:t>
            </a:r>
            <a:r>
              <a:rPr lang="uk-UA" b="1" i="1" dirty="0">
                <a:latin typeface="+mj-lt"/>
                <a:ea typeface="Times New Roman" panose="02020603050405020304" pitchFamily="18" charset="0"/>
              </a:rPr>
              <a:t>Максимальної помітності</a:t>
            </a:r>
            <a:r>
              <a:rPr lang="uk-UA" b="1" i="1" dirty="0" smtClean="0">
                <a:latin typeface="+mj-lt"/>
                <a:ea typeface="Times New Roman" panose="02020603050405020304" pitchFamily="18" charset="0"/>
              </a:rPr>
              <a:t>»</a:t>
            </a:r>
            <a:endParaRPr lang="ru-RU" dirty="0">
              <a:latin typeface="+mj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559897" y="3130772"/>
            <a:ext cx="23551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i="1" dirty="0">
                <a:latin typeface="+mj-lt"/>
                <a:ea typeface="Times New Roman" panose="02020603050405020304" pitchFamily="18" charset="0"/>
              </a:rPr>
              <a:t>Закон</a:t>
            </a:r>
            <a:r>
              <a:rPr lang="uk-UA" b="1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uk-UA" b="1" i="1" dirty="0">
                <a:latin typeface="+mj-lt"/>
                <a:ea typeface="Times New Roman" panose="02020603050405020304" pitchFamily="18" charset="0"/>
              </a:rPr>
              <a:t> «Виділення»</a:t>
            </a:r>
            <a:endParaRPr lang="ru-RU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348050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12669" y="744855"/>
            <a:ext cx="101664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altLang="ru-RU" b="1" i="1" dirty="0" smtClean="0">
                <a:latin typeface="+mj-lt"/>
                <a:ea typeface="Times New Roman" panose="02020603050405020304" pitchFamily="18" charset="0"/>
              </a:rPr>
              <a:t>Загальні правила</a:t>
            </a:r>
            <a:r>
              <a:rPr lang="ru-RU" altLang="ru-RU" b="1" i="1" dirty="0" smtClean="0">
                <a:latin typeface="+mj-lt"/>
                <a:ea typeface="Times New Roman" panose="02020603050405020304" pitchFamily="18" charset="0"/>
              </a:rPr>
              <a:t> </a:t>
            </a:r>
            <a:r>
              <a:rPr lang="uk-UA" altLang="ru-RU" b="1" i="1" dirty="0" smtClean="0">
                <a:latin typeface="+mj-lt"/>
                <a:ea typeface="Times New Roman" panose="02020603050405020304" pitchFamily="18" charset="0"/>
              </a:rPr>
              <a:t>постійного </a:t>
            </a:r>
            <a:r>
              <a:rPr lang="uk-UA" altLang="ru-RU" b="1" i="1" dirty="0">
                <a:latin typeface="+mj-lt"/>
                <a:ea typeface="Times New Roman" panose="02020603050405020304" pitchFamily="18" charset="0"/>
              </a:rPr>
              <a:t>оновлення книжкового асортименту, що перебуває у вільному </a:t>
            </a:r>
            <a:r>
              <a:rPr lang="uk-UA" altLang="ru-RU" b="1" i="1" dirty="0" smtClean="0">
                <a:latin typeface="+mj-lt"/>
                <a:ea typeface="Times New Roman" panose="02020603050405020304" pitchFamily="18" charset="0"/>
              </a:rPr>
              <a:t>доступі:</a:t>
            </a:r>
            <a:endParaRPr lang="ru-RU" b="1" i="1" dirty="0"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54480" y="1283120"/>
            <a:ext cx="10014730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altLang="ru-RU" sz="1600" b="1" i="1" dirty="0">
                <a:ea typeface="Times New Roman" panose="02020603050405020304" pitchFamily="18" charset="0"/>
              </a:rPr>
              <a:t>1. Відповідність місцю і часу – </a:t>
            </a:r>
            <a:r>
              <a:rPr lang="uk-UA" altLang="ru-RU" sz="1600" dirty="0">
                <a:ea typeface="Times New Roman" panose="02020603050405020304" pitchFamily="18" charset="0"/>
              </a:rPr>
              <a:t>інформація повинна бути актуальною, цікавою і різноманітною. </a:t>
            </a:r>
            <a:endParaRPr lang="ru-RU" altLang="ru-RU" sz="1600" dirty="0">
              <a:ea typeface="Times New Roman" panose="02020603050405020304" pitchFamily="18" charset="0"/>
            </a:endParaRPr>
          </a:p>
          <a:p>
            <a:pPr lvl="0" indent="449263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altLang="ru-RU" sz="1600" b="1" dirty="0">
                <a:ea typeface="Times New Roman" panose="02020603050405020304" pitchFamily="18" charset="0"/>
              </a:rPr>
              <a:t>2.</a:t>
            </a:r>
            <a:r>
              <a:rPr lang="uk-UA" altLang="ru-RU" sz="1600" b="1" i="1" dirty="0">
                <a:ea typeface="Times New Roman" panose="02020603050405020304" pitchFamily="18" charset="0"/>
              </a:rPr>
              <a:t> Все, що можливо показати, повинно бути показане.</a:t>
            </a:r>
            <a:r>
              <a:rPr lang="uk-UA" altLang="ru-RU" sz="1600" dirty="0">
                <a:ea typeface="Times New Roman" panose="02020603050405020304" pitchFamily="18" charset="0"/>
              </a:rPr>
              <a:t>  </a:t>
            </a:r>
          </a:p>
          <a:p>
            <a:pPr lvl="0" indent="449263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altLang="ru-RU" sz="1600" b="1" i="1" dirty="0">
                <a:ea typeface="Times New Roman" panose="02020603050405020304" pitchFamily="18" charset="0"/>
              </a:rPr>
              <a:t>3. Зберігати рівно стільки, скільки потрібно.</a:t>
            </a:r>
            <a:r>
              <a:rPr lang="uk-UA" altLang="ru-RU" sz="1600" dirty="0">
                <a:ea typeface="Times New Roman" panose="02020603050405020304" pitchFamily="18" charset="0"/>
              </a:rPr>
              <a:t> </a:t>
            </a:r>
            <a:endParaRPr lang="ru-RU" altLang="ru-RU" sz="1600" dirty="0">
              <a:ea typeface="Times New Roman" panose="02020603050405020304" pitchFamily="18" charset="0"/>
            </a:endParaRPr>
          </a:p>
          <a:p>
            <a:pPr lvl="0" indent="449263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altLang="ru-RU" sz="1600" b="1" i="1" dirty="0">
                <a:ea typeface="Times New Roman" panose="02020603050405020304" pitchFamily="18" charset="0"/>
              </a:rPr>
              <a:t>4. Перестановка – </a:t>
            </a:r>
            <a:r>
              <a:rPr lang="uk-UA" altLang="ru-RU" sz="1600" dirty="0">
                <a:ea typeface="Times New Roman" panose="02020603050405020304" pitchFamily="18" charset="0"/>
              </a:rPr>
              <a:t>чим частіше до вас приходять люди, тим частіше потрібно робити зміни. </a:t>
            </a:r>
            <a:endParaRPr lang="ru-RU" altLang="ru-RU" sz="1600" dirty="0">
              <a:ea typeface="Times New Roman" panose="02020603050405020304" pitchFamily="18" charset="0"/>
            </a:endParaRPr>
          </a:p>
          <a:p>
            <a:pPr lvl="0" indent="449263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altLang="ru-RU" sz="1600" b="1" i="1" dirty="0">
                <a:ea typeface="Times New Roman" panose="02020603050405020304" pitchFamily="18" charset="0"/>
              </a:rPr>
              <a:t>5. Динаміка асортименту</a:t>
            </a:r>
            <a:r>
              <a:rPr lang="uk-UA" altLang="ru-RU" sz="1600" dirty="0">
                <a:ea typeface="Times New Roman" panose="02020603050405020304" pitchFamily="18" charset="0"/>
              </a:rPr>
              <a:t> – це моніторинг інтересу читачів і пересування фонду відповідно до популярності видань або якихось об’єктивних причин. </a:t>
            </a:r>
          </a:p>
          <a:p>
            <a:pPr lvl="0" indent="449263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altLang="ru-RU" sz="1600" b="1" i="1" dirty="0">
                <a:ea typeface="Times New Roman" panose="02020603050405020304" pitchFamily="18" charset="0"/>
              </a:rPr>
              <a:t>6. Стимулювання імпульсного попиту – </a:t>
            </a:r>
            <a:r>
              <a:rPr lang="uk-UA" altLang="ru-RU" sz="1600" dirty="0">
                <a:ea typeface="Times New Roman" panose="02020603050405020304" pitchFamily="18" charset="0"/>
              </a:rPr>
              <a:t>вплив на всі органи чуття  відвідувачів – зір, тактильні відчуття, навіть запах, слух (хрускіт паперу</a:t>
            </a:r>
            <a:r>
              <a:rPr lang="uk-UA" altLang="ru-RU" sz="1600" dirty="0" smtClean="0">
                <a:ea typeface="Times New Roman" panose="02020603050405020304" pitchFamily="18" charset="0"/>
              </a:rPr>
              <a:t>).</a:t>
            </a:r>
          </a:p>
          <a:p>
            <a:pPr lvl="0" algn="just" defTabSz="914400"/>
            <a:r>
              <a:rPr lang="uk-UA" altLang="ru-RU" sz="1600" b="1" dirty="0">
                <a:ea typeface="Times New Roman" panose="02020603050405020304" pitchFamily="18" charset="0"/>
              </a:rPr>
              <a:t> </a:t>
            </a:r>
            <a:r>
              <a:rPr lang="uk-UA" altLang="ru-RU" sz="1600" b="1" dirty="0" smtClean="0">
                <a:ea typeface="Times New Roman" panose="02020603050405020304" pitchFamily="18" charset="0"/>
              </a:rPr>
              <a:t>      7</a:t>
            </a:r>
            <a:r>
              <a:rPr lang="uk-UA" altLang="ru-RU" sz="1600" b="1" dirty="0">
                <a:ea typeface="Times New Roman" panose="02020603050405020304" pitchFamily="18" charset="0"/>
              </a:rPr>
              <a:t>.</a:t>
            </a:r>
            <a:r>
              <a:rPr lang="uk-UA" altLang="ru-RU" sz="1600" dirty="0">
                <a:ea typeface="Times New Roman" panose="02020603050405020304" pitchFamily="18" charset="0"/>
              </a:rPr>
              <a:t> </a:t>
            </a:r>
            <a:r>
              <a:rPr lang="uk-UA" altLang="ru-RU" sz="1600" b="1" dirty="0" smtClean="0">
                <a:ea typeface="Times New Roman" panose="02020603050405020304" pitchFamily="18" charset="0"/>
              </a:rPr>
              <a:t>Маркери</a:t>
            </a:r>
            <a:r>
              <a:rPr lang="uk-UA" altLang="ru-RU" sz="1600" dirty="0" smtClean="0">
                <a:ea typeface="Times New Roman" panose="02020603050405020304" pitchFamily="18" charset="0"/>
              </a:rPr>
              <a:t>. (Наприклад: «Хіт </a:t>
            </a:r>
            <a:r>
              <a:rPr lang="uk-UA" altLang="ru-RU" sz="1600" dirty="0">
                <a:ea typeface="Times New Roman" panose="02020603050405020304" pitchFamily="18" charset="0"/>
              </a:rPr>
              <a:t>сезону», «Новинка», </a:t>
            </a:r>
            <a:r>
              <a:rPr lang="uk-UA" altLang="ru-RU" sz="1600" dirty="0" smtClean="0">
                <a:ea typeface="Times New Roman" panose="02020603050405020304" pitchFamily="18" charset="0"/>
              </a:rPr>
              <a:t>цікава цитата </a:t>
            </a:r>
            <a:r>
              <a:rPr lang="uk-UA" altLang="ru-RU" sz="1600" dirty="0">
                <a:ea typeface="Times New Roman" panose="02020603050405020304" pitchFamily="18" charset="0"/>
              </a:rPr>
              <a:t>із книги тощо. </a:t>
            </a:r>
            <a:endParaRPr lang="uk-UA" altLang="ru-RU" sz="1600" dirty="0" smtClean="0">
              <a:ea typeface="Times New Roman" panose="02020603050405020304" pitchFamily="18" charset="0"/>
            </a:endParaRPr>
          </a:p>
          <a:p>
            <a:pPr lvl="0" algn="just" defTabSz="914400"/>
            <a:r>
              <a:rPr lang="uk-UA" altLang="ru-RU" sz="1600" b="1" dirty="0">
                <a:ea typeface="Times New Roman" panose="02020603050405020304" pitchFamily="18" charset="0"/>
              </a:rPr>
              <a:t> </a:t>
            </a:r>
            <a:r>
              <a:rPr lang="uk-UA" altLang="ru-RU" sz="1600" b="1" dirty="0" smtClean="0">
                <a:ea typeface="Times New Roman" panose="02020603050405020304" pitchFamily="18" charset="0"/>
              </a:rPr>
              <a:t>      8</a:t>
            </a:r>
            <a:r>
              <a:rPr lang="uk-UA" altLang="ru-RU" sz="1600" b="1" dirty="0">
                <a:ea typeface="Times New Roman" panose="02020603050405020304" pitchFamily="18" charset="0"/>
              </a:rPr>
              <a:t>.</a:t>
            </a:r>
            <a:r>
              <a:rPr lang="uk-UA" altLang="ru-RU" sz="1600" dirty="0">
                <a:ea typeface="Times New Roman" panose="02020603050405020304" pitchFamily="18" charset="0"/>
              </a:rPr>
              <a:t> </a:t>
            </a:r>
            <a:r>
              <a:rPr lang="uk-UA" altLang="ru-RU" sz="1600" b="1" i="1" dirty="0">
                <a:ea typeface="Times New Roman" panose="02020603050405020304" pitchFamily="18" charset="0"/>
              </a:rPr>
              <a:t>Звуковий супровід. </a:t>
            </a:r>
            <a:r>
              <a:rPr lang="uk-UA" altLang="ru-RU" sz="1600" dirty="0" smtClean="0">
                <a:ea typeface="Times New Roman" panose="02020603050405020304" pitchFamily="18" charset="0"/>
              </a:rPr>
              <a:t>За </a:t>
            </a:r>
            <a:r>
              <a:rPr lang="uk-UA" altLang="ru-RU" sz="1600" dirty="0">
                <a:ea typeface="Times New Roman" panose="02020603050405020304" pitchFamily="18" charset="0"/>
              </a:rPr>
              <a:t>допомогою звуку можна управляти увагою дітей, а м’яка </a:t>
            </a:r>
            <a:r>
              <a:rPr lang="uk-UA" altLang="ru-RU" sz="1600" dirty="0" err="1">
                <a:ea typeface="Times New Roman" panose="02020603050405020304" pitchFamily="18" charset="0"/>
              </a:rPr>
              <a:t>релаксуюча</a:t>
            </a:r>
            <a:r>
              <a:rPr lang="uk-UA" altLang="ru-RU" sz="1600" dirty="0">
                <a:ea typeface="Times New Roman" panose="02020603050405020304" pitchFamily="18" charset="0"/>
              </a:rPr>
              <a:t> музика створює затишну атмосферу, спонукаючи  не поспішати і більше часу присвятити вибору. Але музику слід використовувати обережно і дозовано – вона може дратувати деяких відвідувачів.</a:t>
            </a:r>
            <a:endParaRPr lang="ru-RU" altLang="ru-RU" sz="1600" dirty="0">
              <a:ea typeface="Times New Roman" panose="02020603050405020304" pitchFamily="18" charset="0"/>
            </a:endParaRPr>
          </a:p>
          <a:p>
            <a:pPr lvl="0" algn="just" defTabSz="914400"/>
            <a:r>
              <a:rPr lang="uk-UA" altLang="ru-RU" sz="1600" b="1" dirty="0" smtClean="0">
                <a:ea typeface="Times New Roman" panose="02020603050405020304" pitchFamily="18" charset="0"/>
              </a:rPr>
              <a:t>       9</a:t>
            </a:r>
            <a:r>
              <a:rPr lang="uk-UA" altLang="ru-RU" sz="1600" b="1" dirty="0">
                <a:ea typeface="Times New Roman" panose="02020603050405020304" pitchFamily="18" charset="0"/>
              </a:rPr>
              <a:t>. </a:t>
            </a:r>
            <a:r>
              <a:rPr lang="uk-UA" altLang="ru-RU" sz="1600" b="1" i="1" dirty="0" err="1">
                <a:ea typeface="Times New Roman" panose="02020603050405020304" pitchFamily="18" charset="0"/>
              </a:rPr>
              <a:t>Ароматерапія</a:t>
            </a:r>
            <a:r>
              <a:rPr lang="uk-UA" altLang="ru-RU" sz="1600" b="1" i="1" dirty="0">
                <a:ea typeface="Times New Roman" panose="02020603050405020304" pitchFamily="18" charset="0"/>
              </a:rPr>
              <a:t>.</a:t>
            </a:r>
            <a:r>
              <a:rPr lang="uk-UA" altLang="ru-RU" sz="1600" dirty="0">
                <a:ea typeface="Times New Roman" panose="02020603050405020304" pitchFamily="18" charset="0"/>
              </a:rPr>
              <a:t> </a:t>
            </a:r>
            <a:endParaRPr lang="uk-UA" altLang="ru-RU" sz="1600" dirty="0" smtClean="0">
              <a:ea typeface="Times New Roman" panose="02020603050405020304" pitchFamily="18" charset="0"/>
            </a:endParaRPr>
          </a:p>
          <a:p>
            <a:pPr lvl="0" algn="just" defTabSz="914400"/>
            <a:r>
              <a:rPr lang="uk-UA" altLang="ru-RU" sz="1600" dirty="0">
                <a:ea typeface="Times New Roman" panose="02020603050405020304" pitchFamily="18" charset="0"/>
              </a:rPr>
              <a:t>   </a:t>
            </a:r>
            <a:r>
              <a:rPr lang="uk-UA" altLang="ru-RU" sz="1600" dirty="0" smtClean="0">
                <a:ea typeface="Times New Roman" panose="02020603050405020304" pitchFamily="18" charset="0"/>
              </a:rPr>
              <a:t>    </a:t>
            </a:r>
            <a:r>
              <a:rPr lang="uk-UA" altLang="ru-RU" sz="1600" b="1" dirty="0" smtClean="0">
                <a:ea typeface="Times New Roman" panose="02020603050405020304" pitchFamily="18" charset="0"/>
              </a:rPr>
              <a:t>10</a:t>
            </a:r>
            <a:r>
              <a:rPr lang="uk-UA" altLang="ru-RU" sz="1600" b="1" dirty="0">
                <a:ea typeface="Times New Roman" panose="02020603050405020304" pitchFamily="18" charset="0"/>
              </a:rPr>
              <a:t>.</a:t>
            </a:r>
            <a:r>
              <a:rPr lang="uk-UA" altLang="ru-RU" sz="1600" dirty="0">
                <a:ea typeface="Times New Roman" panose="02020603050405020304" pitchFamily="18" charset="0"/>
              </a:rPr>
              <a:t> </a:t>
            </a:r>
            <a:r>
              <a:rPr lang="uk-UA" altLang="ru-RU" sz="1600" b="1" i="1" dirty="0">
                <a:ea typeface="Times New Roman" panose="02020603050405020304" pitchFamily="18" charset="0"/>
              </a:rPr>
              <a:t>«Гарячий стелаж</a:t>
            </a:r>
            <a:r>
              <a:rPr lang="uk-UA" altLang="ru-RU" sz="1600" b="1" i="1" dirty="0" smtClean="0">
                <a:ea typeface="Times New Roman" panose="02020603050405020304" pitchFamily="18" charset="0"/>
              </a:rPr>
              <a:t>»</a:t>
            </a:r>
            <a:r>
              <a:rPr lang="uk-UA" altLang="ru-RU" sz="1600" dirty="0" smtClean="0">
                <a:ea typeface="Times New Roman" panose="02020603050405020304" pitchFamily="18" charset="0"/>
              </a:rPr>
              <a:t>.</a:t>
            </a:r>
          </a:p>
          <a:p>
            <a:pPr lvl="0" algn="just" defTabSz="914400"/>
            <a:r>
              <a:rPr lang="uk-UA" altLang="ru-RU" sz="1600" dirty="0">
                <a:ea typeface="Times New Roman" panose="02020603050405020304" pitchFamily="18" charset="0"/>
              </a:rPr>
              <a:t>  </a:t>
            </a:r>
            <a:r>
              <a:rPr lang="uk-UA" altLang="ru-RU" sz="1600" dirty="0" smtClean="0">
                <a:ea typeface="Times New Roman" panose="02020603050405020304" pitchFamily="18" charset="0"/>
              </a:rPr>
              <a:t>    </a:t>
            </a:r>
            <a:r>
              <a:rPr lang="uk-UA" altLang="ru-RU" sz="1600" dirty="0">
                <a:ea typeface="Times New Roman" panose="02020603050405020304" pitchFamily="18" charset="0"/>
              </a:rPr>
              <a:t> </a:t>
            </a:r>
            <a:r>
              <a:rPr lang="uk-UA" altLang="ru-RU" sz="1600" b="1" dirty="0" smtClean="0">
                <a:ea typeface="Times New Roman" panose="02020603050405020304" pitchFamily="18" charset="0"/>
              </a:rPr>
              <a:t>11</a:t>
            </a:r>
            <a:r>
              <a:rPr lang="uk-UA" altLang="ru-RU" sz="1600" b="1" dirty="0">
                <a:ea typeface="Times New Roman" panose="02020603050405020304" pitchFamily="18" charset="0"/>
              </a:rPr>
              <a:t>.</a:t>
            </a:r>
            <a:r>
              <a:rPr lang="uk-UA" altLang="ru-RU" sz="1600" dirty="0">
                <a:ea typeface="Times New Roman" panose="02020603050405020304" pitchFamily="18" charset="0"/>
              </a:rPr>
              <a:t> </a:t>
            </a:r>
            <a:r>
              <a:rPr lang="uk-UA" altLang="ru-RU" sz="1600" b="1" i="1" dirty="0">
                <a:ea typeface="Times New Roman" panose="02020603050405020304" pitchFamily="18" charset="0"/>
              </a:rPr>
              <a:t>Книжкові розвали.</a:t>
            </a:r>
            <a:r>
              <a:rPr lang="uk-UA" altLang="ru-RU" sz="1600" dirty="0">
                <a:ea typeface="Times New Roman" panose="02020603050405020304" pitchFamily="18" charset="0"/>
              </a:rPr>
              <a:t>  </a:t>
            </a:r>
            <a:endParaRPr lang="uk-UA" altLang="ru-RU" sz="1600" dirty="0" smtClean="0">
              <a:ea typeface="Times New Roman" panose="02020603050405020304" pitchFamily="18" charset="0"/>
            </a:endParaRPr>
          </a:p>
          <a:p>
            <a:pPr lvl="0" algn="just" defTabSz="914400"/>
            <a:r>
              <a:rPr lang="uk-UA" altLang="ru-RU" sz="1600" b="1" i="1" dirty="0">
                <a:ea typeface="Times New Roman" panose="02020603050405020304" pitchFamily="18" charset="0"/>
              </a:rPr>
              <a:t> </a:t>
            </a:r>
            <a:r>
              <a:rPr lang="uk-UA" altLang="ru-RU" sz="1600" b="1" i="1" dirty="0" smtClean="0">
                <a:ea typeface="Times New Roman" panose="02020603050405020304" pitchFamily="18" charset="0"/>
              </a:rPr>
              <a:t>      12</a:t>
            </a:r>
            <a:r>
              <a:rPr lang="uk-UA" altLang="ru-RU" sz="1600" b="1" i="1" dirty="0">
                <a:ea typeface="Times New Roman" panose="02020603050405020304" pitchFamily="18" charset="0"/>
              </a:rPr>
              <a:t>. Перехресний мерчандайзинг</a:t>
            </a:r>
            <a:r>
              <a:rPr lang="uk-UA" altLang="ru-RU" sz="1600" i="1" dirty="0">
                <a:ea typeface="Times New Roman" panose="02020603050405020304" pitchFamily="18" charset="0"/>
              </a:rPr>
              <a:t> (товарне сусідство, комплексна викладка) </a:t>
            </a:r>
            <a:r>
              <a:rPr lang="uk-UA" altLang="ru-RU" sz="1600" dirty="0" smtClean="0">
                <a:ea typeface="Times New Roman" panose="02020603050405020304" pitchFamily="18" charset="0"/>
              </a:rPr>
              <a:t>у </a:t>
            </a:r>
            <a:r>
              <a:rPr lang="uk-UA" altLang="ru-RU" sz="1600" dirty="0">
                <a:ea typeface="Times New Roman" panose="02020603050405020304" pitchFamily="18" charset="0"/>
              </a:rPr>
              <a:t>вигляді  </a:t>
            </a:r>
            <a:r>
              <a:rPr lang="uk-UA" altLang="ru-RU" sz="1600" b="1" dirty="0">
                <a:ea typeface="Times New Roman" panose="02020603050405020304" pitchFamily="18" charset="0"/>
              </a:rPr>
              <a:t>«підмішування</a:t>
            </a:r>
            <a:r>
              <a:rPr lang="uk-UA" altLang="ru-RU" sz="1600" b="1" dirty="0" smtClean="0">
                <a:ea typeface="Times New Roman" panose="02020603050405020304" pitchFamily="18" charset="0"/>
              </a:rPr>
              <a:t>»</a:t>
            </a:r>
            <a:r>
              <a:rPr lang="uk-UA" altLang="ru-RU" sz="1600" dirty="0" smtClean="0">
                <a:ea typeface="Times New Roman" panose="02020603050405020304" pitchFamily="18" charset="0"/>
              </a:rPr>
              <a:t>. </a:t>
            </a:r>
          </a:p>
          <a:p>
            <a:pPr lvl="0" algn="just" defTabSz="914400"/>
            <a:r>
              <a:rPr lang="uk-UA" altLang="ru-RU" sz="1600" b="1" dirty="0">
                <a:ea typeface="Times New Roman" panose="02020603050405020304" pitchFamily="18" charset="0"/>
              </a:rPr>
              <a:t> </a:t>
            </a:r>
            <a:r>
              <a:rPr lang="uk-UA" altLang="ru-RU" sz="1600" b="1" dirty="0" smtClean="0">
                <a:ea typeface="Times New Roman" panose="02020603050405020304" pitchFamily="18" charset="0"/>
              </a:rPr>
              <a:t>      13</a:t>
            </a:r>
            <a:r>
              <a:rPr lang="uk-UA" altLang="ru-RU" sz="1600" b="1" dirty="0">
                <a:ea typeface="Times New Roman" panose="02020603050405020304" pitchFamily="18" charset="0"/>
              </a:rPr>
              <a:t>.</a:t>
            </a:r>
            <a:r>
              <a:rPr lang="uk-UA" altLang="ru-RU" sz="1600" dirty="0">
                <a:ea typeface="Times New Roman" panose="02020603050405020304" pitchFamily="18" charset="0"/>
              </a:rPr>
              <a:t> Досить ефективно робити </a:t>
            </a:r>
            <a:r>
              <a:rPr lang="uk-UA" altLang="ru-RU" sz="1600" b="1" dirty="0">
                <a:ea typeface="Times New Roman" panose="02020603050405020304" pitchFamily="18" charset="0"/>
              </a:rPr>
              <a:t>«</a:t>
            </a:r>
            <a:r>
              <a:rPr lang="uk-UA" altLang="ru-RU" sz="1600" b="1" dirty="0" err="1">
                <a:ea typeface="Times New Roman" panose="02020603050405020304" pitchFamily="18" charset="0"/>
              </a:rPr>
              <a:t>затравки</a:t>
            </a:r>
            <a:r>
              <a:rPr lang="uk-UA" altLang="ru-RU" sz="1600" b="1" dirty="0">
                <a:ea typeface="Times New Roman" panose="02020603050405020304" pitchFamily="18" charset="0"/>
              </a:rPr>
              <a:t>»</a:t>
            </a:r>
            <a:r>
              <a:rPr lang="uk-UA" altLang="ru-RU" sz="1600" dirty="0">
                <a:ea typeface="Times New Roman" panose="02020603050405020304" pitchFamily="18" charset="0"/>
              </a:rPr>
              <a:t> на галузеву </a:t>
            </a:r>
            <a:r>
              <a:rPr lang="uk-UA" altLang="ru-RU" sz="1600" dirty="0" smtClean="0">
                <a:ea typeface="Times New Roman" panose="02020603050405020304" pitchFamily="18" charset="0"/>
              </a:rPr>
              <a:t>літературу можна </a:t>
            </a:r>
            <a:r>
              <a:rPr lang="uk-UA" altLang="ru-RU" sz="1600" dirty="0">
                <a:ea typeface="Times New Roman" panose="02020603050405020304" pitchFamily="18" charset="0"/>
              </a:rPr>
              <a:t>робити в інші розділи, які мають тематичні точки перетину</a:t>
            </a:r>
            <a:r>
              <a:rPr lang="uk-UA" altLang="ru-RU" sz="1600" dirty="0" smtClean="0">
                <a:ea typeface="Times New Roman" panose="02020603050405020304" pitchFamily="18" charset="0"/>
              </a:rPr>
              <a:t>.</a:t>
            </a:r>
          </a:p>
          <a:p>
            <a:pPr algn="just" defTabSz="914400"/>
            <a:r>
              <a:rPr lang="uk-UA" b="1" dirty="0" smtClean="0"/>
              <a:t>      </a:t>
            </a:r>
            <a:r>
              <a:rPr lang="uk-UA" sz="1500" b="1" dirty="0" smtClean="0"/>
              <a:t>14</a:t>
            </a:r>
            <a:r>
              <a:rPr lang="uk-UA" sz="1500" b="1" dirty="0"/>
              <a:t>. </a:t>
            </a:r>
            <a:r>
              <a:rPr lang="uk-UA" sz="1500" b="1" i="1" dirty="0" smtClean="0"/>
              <a:t>Реклама –</a:t>
            </a:r>
            <a:r>
              <a:rPr lang="uk-UA" sz="1500" dirty="0" smtClean="0"/>
              <a:t> </a:t>
            </a:r>
            <a:r>
              <a:rPr lang="uk-UA" sz="1500" dirty="0" err="1" smtClean="0"/>
              <a:t>прорекламована</a:t>
            </a:r>
            <a:r>
              <a:rPr lang="uk-UA" sz="1500" dirty="0" smtClean="0"/>
              <a:t> </a:t>
            </a:r>
            <a:r>
              <a:rPr lang="uk-UA" sz="1500" dirty="0"/>
              <a:t>книжка видається значно частіше.</a:t>
            </a:r>
            <a:endParaRPr lang="ru-RU" sz="1500" dirty="0"/>
          </a:p>
          <a:p>
            <a:pPr lvl="0" algn="just" defTabSz="914400"/>
            <a:endParaRPr lang="uk-UA" altLang="ru-RU" sz="1600" dirty="0"/>
          </a:p>
          <a:p>
            <a:pPr lvl="0" indent="449263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uk-UA" altLang="ru-RU" dirty="0"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11041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документи\метод. матеріали\Методичка\Фото виставок\FB_IMG_1612872879134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2976" y="2315368"/>
            <a:ext cx="3020785" cy="1799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D:\документи\метод. матеріали\Методичка\Фото виставок\IMG_20210209_13595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9438" y="2297643"/>
            <a:ext cx="1685997" cy="2452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D:\документи\метод. матеріали\Методичка\Фото виставок\IMG_20210209_140026.jpg"/>
          <p:cNvPicPr/>
          <p:nvPr/>
        </p:nvPicPr>
        <p:blipFill>
          <a:blip r:embed="rId4" cstate="print"/>
          <a:srcRect b="13924"/>
          <a:stretch>
            <a:fillRect/>
          </a:stretch>
        </p:blipFill>
        <p:spPr bwMode="auto">
          <a:xfrm>
            <a:off x="6702253" y="4270657"/>
            <a:ext cx="2200678" cy="2452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D:\документи\метод. матеріали\Методичка\Фото виставок\DSC_0976g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64591" y="309476"/>
            <a:ext cx="2638340" cy="1716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D:\документи\метод. матеріали\Методичка\Фото виставок\IMG_6043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825644" y="3929835"/>
            <a:ext cx="1886989" cy="2452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70" descr="11b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4206" y="309476"/>
            <a:ext cx="2667000" cy="315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6" descr="11b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2436" y="4952820"/>
            <a:ext cx="2667000" cy="162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4" descr="IMG_650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1935" y="309476"/>
            <a:ext cx="2667000" cy="1504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59927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003" y="1380673"/>
            <a:ext cx="11978639" cy="5082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uk-UA" sz="1200" b="1" dirty="0" err="1" smtClean="0">
                <a:ea typeface="Times New Roman" panose="02020603050405020304" pitchFamily="18" charset="0"/>
              </a:rPr>
              <a:t>воблер</a:t>
            </a:r>
            <a:r>
              <a:rPr lang="uk-UA" sz="1200" dirty="0" smtClean="0">
                <a:ea typeface="Times New Roman" panose="02020603050405020304" pitchFamily="18" charset="0"/>
              </a:rPr>
              <a:t> </a:t>
            </a:r>
            <a:r>
              <a:rPr lang="uk-UA" sz="1200" dirty="0">
                <a:ea typeface="Times New Roman" panose="02020603050405020304" pitchFamily="18" charset="0"/>
              </a:rPr>
              <a:t>– від </a:t>
            </a:r>
            <a:r>
              <a:rPr lang="uk-UA" sz="1200" dirty="0" err="1">
                <a:ea typeface="Times New Roman" panose="02020603050405020304" pitchFamily="18" charset="0"/>
              </a:rPr>
              <a:t>англ</a:t>
            </a:r>
            <a:r>
              <a:rPr lang="uk-UA" sz="1200" dirty="0">
                <a:ea typeface="Times New Roman" panose="02020603050405020304" pitchFamily="18" charset="0"/>
              </a:rPr>
              <a:t>. </a:t>
            </a:r>
            <a:r>
              <a:rPr lang="uk-UA" sz="1200" dirty="0" err="1">
                <a:ea typeface="Times New Roman" panose="02020603050405020304" pitchFamily="18" charset="0"/>
              </a:rPr>
              <a:t>wobble</a:t>
            </a:r>
            <a:r>
              <a:rPr lang="uk-UA" sz="1200" dirty="0">
                <a:ea typeface="Times New Roman" panose="02020603050405020304" pitchFamily="18" charset="0"/>
              </a:rPr>
              <a:t> – коливатися. Це такі підвіски на рухомий ніжці, що кріпляться на поверхні полиці над книгами, до яких потрібно привернути увагу читача. </a:t>
            </a:r>
            <a:r>
              <a:rPr lang="uk-UA" sz="1200" dirty="0" err="1">
                <a:ea typeface="Times New Roman" panose="02020603050405020304" pitchFamily="18" charset="0"/>
              </a:rPr>
              <a:t>Воблер</a:t>
            </a:r>
            <a:r>
              <a:rPr lang="uk-UA" sz="1200" dirty="0">
                <a:ea typeface="Times New Roman" panose="02020603050405020304" pitchFamily="18" charset="0"/>
              </a:rPr>
              <a:t> бовтається в потоці повітря і простими рухами привертає увагу до себе і до книги;</a:t>
            </a:r>
            <a:endParaRPr lang="ru-RU" sz="1200" dirty="0">
              <a:ea typeface="Times New Roman" panose="02020603050405020304" pitchFamily="18" charset="0"/>
            </a:endParaRPr>
          </a:p>
          <a:p>
            <a:pPr marL="171450" indent="-1714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uk-UA" sz="1200" b="1" dirty="0" err="1" smtClean="0">
                <a:ea typeface="Times New Roman" panose="02020603050405020304" pitchFamily="18" charset="0"/>
              </a:rPr>
              <a:t>мобайл</a:t>
            </a:r>
            <a:r>
              <a:rPr lang="uk-UA" sz="1200" dirty="0" smtClean="0">
                <a:ea typeface="Times New Roman" panose="02020603050405020304" pitchFamily="18" charset="0"/>
              </a:rPr>
              <a:t> </a:t>
            </a:r>
            <a:r>
              <a:rPr lang="uk-UA" sz="1200" dirty="0">
                <a:ea typeface="Times New Roman" panose="02020603050405020304" pitchFamily="18" charset="0"/>
              </a:rPr>
              <a:t>– підвісний (або оборотний) збільшений макет книги чи літературного героя. </a:t>
            </a:r>
            <a:r>
              <a:rPr lang="uk-UA" sz="1200" dirty="0" err="1">
                <a:ea typeface="Times New Roman" panose="02020603050405020304" pitchFamily="18" charset="0"/>
              </a:rPr>
              <a:t>Мобайл</a:t>
            </a:r>
            <a:r>
              <a:rPr lang="uk-UA" sz="1200" dirty="0">
                <a:ea typeface="Times New Roman" panose="02020603050405020304" pitchFamily="18" charset="0"/>
              </a:rPr>
              <a:t> буквально притягає увагу своїми розмірами, і не підійти до нього просто неможливо;</a:t>
            </a:r>
            <a:endParaRPr lang="ru-RU" sz="1200" dirty="0">
              <a:ea typeface="Times New Roman" panose="02020603050405020304" pitchFamily="18" charset="0"/>
            </a:endParaRPr>
          </a:p>
          <a:p>
            <a:pPr marL="171450" indent="-1714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uk-UA" sz="1200" b="1" dirty="0" err="1" smtClean="0">
                <a:ea typeface="Times New Roman" panose="02020603050405020304" pitchFamily="18" charset="0"/>
              </a:rPr>
              <a:t>шелфтокер</a:t>
            </a:r>
            <a:r>
              <a:rPr lang="uk-UA" sz="1200" dirty="0" smtClean="0">
                <a:ea typeface="Times New Roman" panose="02020603050405020304" pitchFamily="18" charset="0"/>
              </a:rPr>
              <a:t> </a:t>
            </a:r>
            <a:r>
              <a:rPr lang="uk-UA" sz="1200" dirty="0">
                <a:ea typeface="Times New Roman" panose="02020603050405020304" pitchFamily="18" charset="0"/>
              </a:rPr>
              <a:t>– яскравий роздільник. Своїм яскравим кольором допомагає візуально об’єднати певний вид видань одного розділу чи серії;</a:t>
            </a:r>
            <a:endParaRPr lang="ru-RU" sz="1200" dirty="0">
              <a:ea typeface="Times New Roman" panose="02020603050405020304" pitchFamily="18" charset="0"/>
            </a:endParaRPr>
          </a:p>
          <a:p>
            <a:pPr marL="171450" indent="-1714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uk-UA" sz="1200" b="1" dirty="0" err="1" smtClean="0">
                <a:ea typeface="Times New Roman" panose="02020603050405020304" pitchFamily="18" charset="0"/>
              </a:rPr>
              <a:t>диспенсер</a:t>
            </a:r>
            <a:r>
              <a:rPr lang="uk-UA" sz="1200" dirty="0" smtClean="0">
                <a:ea typeface="Times New Roman" panose="02020603050405020304" pitchFamily="18" charset="0"/>
              </a:rPr>
              <a:t> </a:t>
            </a:r>
            <a:r>
              <a:rPr lang="uk-UA" sz="1200" dirty="0">
                <a:ea typeface="Times New Roman" panose="02020603050405020304" pitchFamily="18" charset="0"/>
              </a:rPr>
              <a:t>– підставка для листівок, прикрашена слоганом, логотипом книгозбірні</a:t>
            </a:r>
            <a:r>
              <a:rPr lang="uk-UA" sz="1200" dirty="0" smtClean="0">
                <a:ea typeface="Times New Roman" panose="02020603050405020304" pitchFamily="18" charset="0"/>
              </a:rPr>
              <a:t>.</a:t>
            </a:r>
          </a:p>
          <a:p>
            <a:pPr marL="171450" indent="-1714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ru-RU" sz="1200" dirty="0">
              <a:ea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uk-UA" sz="1200" dirty="0">
                <a:ea typeface="Times New Roman" panose="02020603050405020304" pitchFamily="18" charset="0"/>
              </a:rPr>
              <a:t>	</a:t>
            </a:r>
            <a:r>
              <a:rPr lang="uk-UA" sz="1500" b="1" i="1" dirty="0" smtClean="0">
                <a:ea typeface="Times New Roman" panose="02020603050405020304" pitchFamily="18" charset="0"/>
              </a:rPr>
              <a:t>Деякі </a:t>
            </a:r>
            <a:r>
              <a:rPr lang="uk-UA" sz="1500" b="1" i="1" dirty="0">
                <a:ea typeface="Times New Roman" panose="02020603050405020304" pitchFamily="18" charset="0"/>
              </a:rPr>
              <a:t>інноваційні поняття, про які варто знати</a:t>
            </a:r>
            <a:r>
              <a:rPr lang="uk-UA" sz="1500" b="1" i="1" dirty="0" smtClean="0">
                <a:ea typeface="Times New Roman" panose="02020603050405020304" pitchFamily="18" charset="0"/>
              </a:rPr>
              <a:t>: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1500" b="1" i="1" dirty="0">
              <a:ea typeface="Times New Roman" panose="02020603050405020304" pitchFamily="18" charset="0"/>
            </a:endParaRPr>
          </a:p>
          <a:p>
            <a:pPr marL="171450" indent="-1714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uk-UA" sz="1200" b="1" dirty="0" err="1" smtClean="0">
                <a:ea typeface="Times New Roman" panose="02020603050405020304" pitchFamily="18" charset="0"/>
              </a:rPr>
              <a:t>буктуб</a:t>
            </a:r>
            <a:r>
              <a:rPr lang="uk-UA" sz="1200" dirty="0" smtClean="0">
                <a:ea typeface="Times New Roman" panose="02020603050405020304" pitchFamily="18" charset="0"/>
              </a:rPr>
              <a:t> </a:t>
            </a:r>
            <a:r>
              <a:rPr lang="uk-UA" sz="1200" dirty="0">
                <a:ea typeface="Times New Roman" panose="02020603050405020304" pitchFamily="18" charset="0"/>
              </a:rPr>
              <a:t>(від </a:t>
            </a:r>
            <a:r>
              <a:rPr lang="uk-UA" sz="1200" dirty="0" err="1">
                <a:ea typeface="Times New Roman" panose="02020603050405020304" pitchFamily="18" charset="0"/>
              </a:rPr>
              <a:t>англ</a:t>
            </a:r>
            <a:r>
              <a:rPr lang="uk-UA" sz="1200" dirty="0">
                <a:ea typeface="Times New Roman" panose="02020603050405020304" pitchFamily="18" charset="0"/>
              </a:rPr>
              <a:t>. </a:t>
            </a:r>
            <a:r>
              <a:rPr lang="uk-UA" sz="1200" dirty="0" err="1">
                <a:ea typeface="Times New Roman" panose="02020603050405020304" pitchFamily="18" charset="0"/>
              </a:rPr>
              <a:t>Book</a:t>
            </a:r>
            <a:r>
              <a:rPr lang="uk-UA" sz="1200" dirty="0">
                <a:ea typeface="Times New Roman" panose="02020603050405020304" pitchFamily="18" charset="0"/>
              </a:rPr>
              <a:t> – погляд, </a:t>
            </a:r>
            <a:r>
              <a:rPr lang="uk-UA" sz="1200" dirty="0" err="1">
                <a:ea typeface="Times New Roman" panose="02020603050405020304" pitchFamily="18" charset="0"/>
              </a:rPr>
              <a:t>tube</a:t>
            </a:r>
            <a:r>
              <a:rPr lang="uk-UA" sz="1200" dirty="0">
                <a:ea typeface="Times New Roman" panose="02020603050405020304" pitchFamily="18" charset="0"/>
              </a:rPr>
              <a:t> – канал) – літературний </a:t>
            </a:r>
            <a:r>
              <a:rPr lang="uk-UA" sz="1200" dirty="0" err="1">
                <a:ea typeface="Times New Roman" panose="02020603050405020304" pitchFamily="18" charset="0"/>
              </a:rPr>
              <a:t>відеоканал</a:t>
            </a:r>
            <a:r>
              <a:rPr lang="uk-UA" sz="1200" dirty="0">
                <a:ea typeface="Times New Roman" panose="02020603050405020304" pitchFamily="18" charset="0"/>
              </a:rPr>
              <a:t>, по суті це </a:t>
            </a:r>
            <a:r>
              <a:rPr lang="uk-UA" sz="1200" dirty="0" err="1">
                <a:ea typeface="Times New Roman" panose="02020603050405020304" pitchFamily="18" charset="0"/>
              </a:rPr>
              <a:t>відеоогляд</a:t>
            </a:r>
            <a:r>
              <a:rPr lang="uk-UA" sz="1200" dirty="0">
                <a:ea typeface="Times New Roman" panose="02020603050405020304" pitchFamily="18" charset="0"/>
              </a:rPr>
              <a:t> книг. В залежності від кількості ведучих може бути індивідуальним або колективним. Наприклад, </a:t>
            </a:r>
            <a:r>
              <a:rPr lang="uk-UA" sz="1200" u="sng" dirty="0">
                <a:solidFill>
                  <a:srgbClr val="0000FF"/>
                </a:solidFill>
                <a:ea typeface="Times New Roman" panose="02020603050405020304" pitchFamily="18" charset="0"/>
                <a:hlinkClick r:id="rId2"/>
              </a:rPr>
              <a:t>https://www.youtube.com/watch?v=LcHYJ08oqNw</a:t>
            </a:r>
            <a:r>
              <a:rPr lang="uk-UA" sz="1200" dirty="0" smtClean="0">
                <a:ea typeface="Times New Roman" panose="02020603050405020304" pitchFamily="18" charset="0"/>
              </a:rPr>
              <a:t>;</a:t>
            </a:r>
          </a:p>
          <a:p>
            <a:pPr marL="171450" indent="-1714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ru-RU" sz="1200" dirty="0">
              <a:ea typeface="Times New Roman" panose="02020603050405020304" pitchFamily="18" charset="0"/>
            </a:endParaRPr>
          </a:p>
          <a:p>
            <a:pPr marL="171450" indent="-1714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uk-UA" sz="1200" b="1" dirty="0" err="1" smtClean="0">
                <a:ea typeface="Times New Roman" panose="02020603050405020304" pitchFamily="18" charset="0"/>
              </a:rPr>
              <a:t>лонгрід</a:t>
            </a:r>
            <a:r>
              <a:rPr lang="uk-UA" sz="1200" dirty="0" smtClean="0">
                <a:ea typeface="Times New Roman" panose="02020603050405020304" pitchFamily="18" charset="0"/>
              </a:rPr>
              <a:t> </a:t>
            </a:r>
            <a:r>
              <a:rPr lang="uk-UA" sz="1200" dirty="0">
                <a:ea typeface="Times New Roman" panose="02020603050405020304" pitchFamily="18" charset="0"/>
              </a:rPr>
              <a:t>(від </a:t>
            </a:r>
            <a:r>
              <a:rPr lang="uk-UA" sz="1200" dirty="0" err="1">
                <a:ea typeface="Times New Roman" panose="02020603050405020304" pitchFamily="18" charset="0"/>
              </a:rPr>
              <a:t>англ</a:t>
            </a:r>
            <a:r>
              <a:rPr lang="uk-UA" sz="1200" dirty="0">
                <a:ea typeface="Times New Roman" panose="02020603050405020304" pitchFamily="18" charset="0"/>
              </a:rPr>
              <a:t>. </a:t>
            </a:r>
            <a:r>
              <a:rPr lang="uk-UA" sz="1200" dirty="0" err="1">
                <a:ea typeface="Times New Roman" panose="02020603050405020304" pitchFamily="18" charset="0"/>
              </a:rPr>
              <a:t>Long</a:t>
            </a:r>
            <a:r>
              <a:rPr lang="uk-UA" sz="1200" dirty="0">
                <a:ea typeface="Times New Roman" panose="02020603050405020304" pitchFamily="18" charset="0"/>
              </a:rPr>
              <a:t> – довгий, </a:t>
            </a:r>
            <a:r>
              <a:rPr lang="uk-UA" sz="1200" dirty="0" err="1">
                <a:ea typeface="Times New Roman" panose="02020603050405020304" pitchFamily="18" charset="0"/>
              </a:rPr>
              <a:t>read</a:t>
            </a:r>
            <a:r>
              <a:rPr lang="uk-UA" sz="1200" dirty="0">
                <a:ea typeface="Times New Roman" panose="02020603050405020304" pitchFamily="18" charset="0"/>
              </a:rPr>
              <a:t> – читати) – новий формат подачі текстової інформації в Інтернеті. Коли віртуального тексту багато, його розмежовують різноманітними вставками: відеороликами, зображеннями, текстами іншого формату, виділеними цитатами тощо. Через це </a:t>
            </a:r>
            <a:r>
              <a:rPr lang="uk-UA" sz="1200" dirty="0" err="1">
                <a:ea typeface="Times New Roman" panose="02020603050405020304" pitchFamily="18" charset="0"/>
              </a:rPr>
              <a:t>лонгріди</a:t>
            </a:r>
            <a:r>
              <a:rPr lang="uk-UA" sz="1200" dirty="0">
                <a:ea typeface="Times New Roman" panose="02020603050405020304" pitchFamily="18" charset="0"/>
              </a:rPr>
              <a:t> нагадують інтерактивну мапу або </a:t>
            </a:r>
            <a:r>
              <a:rPr lang="uk-UA" sz="1200" dirty="0" err="1">
                <a:ea typeface="Times New Roman" panose="02020603050405020304" pitchFamily="18" charset="0"/>
              </a:rPr>
              <a:t>інфографіку</a:t>
            </a:r>
            <a:r>
              <a:rPr lang="uk-UA" sz="1200" dirty="0">
                <a:ea typeface="Times New Roman" panose="02020603050405020304" pitchFamily="18" charset="0"/>
              </a:rPr>
              <a:t>, за допомогою якої читач може повністю зануритись у певну тему. Наприклад, </a:t>
            </a:r>
            <a:r>
              <a:rPr lang="uk-UA" sz="1200" u="sng" dirty="0">
                <a:solidFill>
                  <a:srgbClr val="0000FF"/>
                </a:solidFill>
                <a:ea typeface="Times New Roman" panose="02020603050405020304" pitchFamily="18" charset="0"/>
                <a:hlinkClick r:id="rId3"/>
              </a:rPr>
              <a:t>https://</a:t>
            </a:r>
            <a:r>
              <a:rPr lang="uk-UA" sz="1200" u="sng" dirty="0" smtClean="0">
                <a:solidFill>
                  <a:srgbClr val="0000FF"/>
                </a:solidFill>
                <a:ea typeface="Times New Roman" panose="02020603050405020304" pitchFamily="18" charset="0"/>
                <a:hlinkClick r:id="rId3"/>
              </a:rPr>
              <a:t>www.kommersant.ru/PROJECTS/CHERNOBYL?9F</a:t>
            </a:r>
            <a:endParaRPr lang="uk-UA" sz="1200" u="sng" dirty="0" smtClean="0">
              <a:solidFill>
                <a:srgbClr val="0000FF"/>
              </a:solidFill>
              <a:ea typeface="Times New Roman" panose="02020603050405020304" pitchFamily="18" charset="0"/>
            </a:endParaRPr>
          </a:p>
          <a:p>
            <a:pPr marL="171450" indent="-1714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ru-RU" sz="1200" dirty="0">
              <a:ea typeface="Times New Roman" panose="02020603050405020304" pitchFamily="18" charset="0"/>
            </a:endParaRPr>
          </a:p>
          <a:p>
            <a:pPr marL="171450" indent="-1714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uk-UA" sz="1200" dirty="0" smtClean="0">
                <a:ea typeface="Times New Roman" panose="02020603050405020304" pitchFamily="18" charset="0"/>
              </a:rPr>
              <a:t> </a:t>
            </a:r>
            <a:r>
              <a:rPr lang="uk-UA" sz="1200" b="1" dirty="0" err="1">
                <a:ea typeface="Times New Roman" panose="02020603050405020304" pitchFamily="18" charset="0"/>
              </a:rPr>
              <a:t>блікфанг</a:t>
            </a:r>
            <a:r>
              <a:rPr lang="uk-UA" sz="1200" dirty="0">
                <a:ea typeface="Times New Roman" panose="02020603050405020304" pitchFamily="18" charset="0"/>
              </a:rPr>
              <a:t> (від </a:t>
            </a:r>
            <a:r>
              <a:rPr lang="uk-UA" sz="1200" dirty="0" err="1">
                <a:ea typeface="Times New Roman" panose="02020603050405020304" pitchFamily="18" charset="0"/>
              </a:rPr>
              <a:t>англ</a:t>
            </a:r>
            <a:r>
              <a:rPr lang="uk-UA" sz="1200" dirty="0">
                <a:ea typeface="Times New Roman" panose="02020603050405020304" pitchFamily="18" charset="0"/>
              </a:rPr>
              <a:t>. </a:t>
            </a:r>
            <a:r>
              <a:rPr lang="uk-UA" sz="1200" dirty="0" err="1">
                <a:ea typeface="Times New Roman" panose="02020603050405020304" pitchFamily="18" charset="0"/>
              </a:rPr>
              <a:t>blick</a:t>
            </a:r>
            <a:r>
              <a:rPr lang="uk-UA" sz="1200" dirty="0">
                <a:ea typeface="Times New Roman" panose="02020603050405020304" pitchFamily="18" charset="0"/>
              </a:rPr>
              <a:t> – погляд, </a:t>
            </a:r>
            <a:r>
              <a:rPr lang="uk-UA" sz="1200" dirty="0" err="1">
                <a:ea typeface="Times New Roman" panose="02020603050405020304" pitchFamily="18" charset="0"/>
              </a:rPr>
              <a:t>fangen</a:t>
            </a:r>
            <a:r>
              <a:rPr lang="uk-UA" sz="1200" dirty="0">
                <a:ea typeface="Times New Roman" panose="02020603050405020304" pitchFamily="18" charset="0"/>
              </a:rPr>
              <a:t> – спіймати) – метод привернення уваги за допомогою яскравого елемента інформаційного повідомлення. Прикладом може бути </a:t>
            </a:r>
            <a:r>
              <a:rPr lang="uk-UA" sz="1200" dirty="0" err="1">
                <a:ea typeface="Times New Roman" panose="02020603050405020304" pitchFamily="18" charset="0"/>
              </a:rPr>
              <a:t>блікфанг</a:t>
            </a:r>
            <a:r>
              <a:rPr lang="uk-UA" sz="1200" dirty="0">
                <a:ea typeface="Times New Roman" panose="02020603050405020304" pitchFamily="18" charset="0"/>
              </a:rPr>
              <a:t> «Фантастичні книги і де їх шукати», що був створений нашою бібліотекою і став переможцем на міжрегіональному ярмарку бібліотечних інновацій «</a:t>
            </a:r>
            <a:r>
              <a:rPr lang="uk-UA" sz="1200" dirty="0" err="1">
                <a:ea typeface="Times New Roman" panose="02020603050405020304" pitchFamily="18" charset="0"/>
              </a:rPr>
              <a:t>Бібліокре@тив</a:t>
            </a:r>
            <a:r>
              <a:rPr lang="uk-UA" sz="1200" dirty="0">
                <a:ea typeface="Times New Roman" panose="02020603050405020304" pitchFamily="18" charset="0"/>
              </a:rPr>
              <a:t>» у номінації «Вибір року - 2019».  Основною метою цього проєкту було підсилення у дітей інтересу до читання жанру </a:t>
            </a:r>
            <a:r>
              <a:rPr lang="uk-UA" sz="1200" dirty="0" err="1">
                <a:ea typeface="Times New Roman" panose="02020603050405020304" pitchFamily="18" charset="0"/>
              </a:rPr>
              <a:t>фентезі</a:t>
            </a:r>
            <a:r>
              <a:rPr lang="uk-UA" sz="1200" dirty="0">
                <a:ea typeface="Times New Roman" panose="02020603050405020304" pitchFamily="18" charset="0"/>
              </a:rPr>
              <a:t> за допомогою організації віртуальних ігор-подорожей. Познайомитись з презентацією </a:t>
            </a:r>
            <a:r>
              <a:rPr lang="uk-UA" sz="1200" dirty="0" err="1">
                <a:ea typeface="Times New Roman" panose="02020603050405020304" pitchFamily="18" charset="0"/>
              </a:rPr>
              <a:t>блікфангу</a:t>
            </a:r>
            <a:r>
              <a:rPr lang="uk-UA" sz="1200" dirty="0">
                <a:ea typeface="Times New Roman" panose="02020603050405020304" pitchFamily="18" charset="0"/>
              </a:rPr>
              <a:t> та пограти у віртуальну гру-подорож «В країні Магії та Чарівництва» можна за посиланням</a:t>
            </a:r>
            <a:endParaRPr lang="ru-RU" sz="1200" dirty="0"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1200" dirty="0" smtClean="0">
                <a:solidFill>
                  <a:srgbClr val="0000FF"/>
                </a:solidFill>
                <a:ea typeface="Times New Roman" panose="02020603050405020304" pitchFamily="18" charset="0"/>
                <a:hlinkClick r:id="rId4"/>
              </a:rPr>
              <a:t>     </a:t>
            </a:r>
            <a:r>
              <a:rPr lang="uk-UA" sz="1200" u="sng" dirty="0" smtClean="0">
                <a:solidFill>
                  <a:srgbClr val="0000FF"/>
                </a:solidFill>
                <a:ea typeface="Times New Roman" panose="02020603050405020304" pitchFamily="18" charset="0"/>
                <a:hlinkClick r:id="rId4"/>
              </a:rPr>
              <a:t>https</a:t>
            </a:r>
            <a:r>
              <a:rPr lang="uk-UA" sz="1200" u="sng" dirty="0">
                <a:solidFill>
                  <a:srgbClr val="0000FF"/>
                </a:solidFill>
                <a:ea typeface="Times New Roman" panose="02020603050405020304" pitchFamily="18" charset="0"/>
                <a:hlinkClick r:id="rId4"/>
              </a:rPr>
              <a:t>://drive.google.com/drive/folders/1v9YRSQ_Xu7IFkOa2MOsrYRuWB2FJ2cLi</a:t>
            </a:r>
            <a:r>
              <a:rPr lang="uk-UA" sz="1200" dirty="0">
                <a:ea typeface="Times New Roman" panose="02020603050405020304" pitchFamily="18" charset="0"/>
              </a:rPr>
              <a:t>. </a:t>
            </a:r>
            <a:endParaRPr lang="uk-UA" sz="1200" dirty="0" smtClean="0"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94807" y="614450"/>
            <a:ext cx="10399222" cy="700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uk-UA" b="1" i="1" dirty="0">
                <a:ea typeface="Times New Roman" panose="02020603050405020304" pitchFamily="18" charset="0"/>
              </a:rPr>
              <a:t>Правильний мерчандайзинг немислимий без таких інструментів, </a:t>
            </a:r>
            <a:endParaRPr lang="uk-UA" b="1" i="1" dirty="0" smtClean="0">
              <a:ea typeface="Times New Roman" panose="02020603050405020304" pitchFamily="18" charset="0"/>
            </a:endParaRPr>
          </a:p>
          <a:p>
            <a:pPr indent="449580" algn="ctr">
              <a:lnSpc>
                <a:spcPct val="115000"/>
              </a:lnSpc>
              <a:spcAft>
                <a:spcPts val="0"/>
              </a:spcAft>
            </a:pPr>
            <a:r>
              <a:rPr lang="uk-UA" b="1" i="1" dirty="0" smtClean="0">
                <a:ea typeface="Times New Roman" panose="02020603050405020304" pitchFamily="18" charset="0"/>
              </a:rPr>
              <a:t>як</a:t>
            </a:r>
            <a:r>
              <a:rPr lang="uk-UA" b="1" i="1" dirty="0">
                <a:ea typeface="Times New Roman" panose="02020603050405020304" pitchFamily="18" charset="0"/>
              </a:rPr>
              <a:t>  POS-матеріали. До них відносяться:</a:t>
            </a:r>
            <a:endParaRPr lang="ru-RU" b="1" i="1" dirty="0"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51042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21971" y="507076"/>
            <a:ext cx="10662458" cy="4959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uk-UA" sz="5500" b="1" dirty="0">
                <a:solidFill>
                  <a:srgbClr val="943634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Образно-діалогова виставкова робота та застосування концепції мерчандайзингу </a:t>
            </a:r>
            <a:endParaRPr lang="ru-RU" sz="55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uk-UA" sz="5500" b="1" dirty="0">
                <a:solidFill>
                  <a:srgbClr val="943634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 бібліотеці для дітей</a:t>
            </a:r>
            <a:endParaRPr lang="ru-RU" sz="55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81756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G_65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969" y="5057977"/>
            <a:ext cx="2007576" cy="1505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11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5436" y="2082757"/>
            <a:ext cx="2283039" cy="1377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MG_65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17" y="2479519"/>
            <a:ext cx="2667000" cy="177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11b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976" y="5272526"/>
            <a:ext cx="3350894" cy="1519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IMG_650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8786" y="3546301"/>
            <a:ext cx="2393300" cy="1649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6" name="Picture 20" descr="11b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007" y="111823"/>
            <a:ext cx="2347663" cy="1643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8" name="Picture 22" descr="11b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5651" y="5104953"/>
            <a:ext cx="1699491" cy="1274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6" name="Picture 30" descr="11b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164" y="273741"/>
            <a:ext cx="2594439" cy="172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8" name="Picture 32" descr="11b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3625" y="192087"/>
            <a:ext cx="1948411" cy="1642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50" name="Picture 54" descr="11b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1086" y="4010493"/>
            <a:ext cx="1794777" cy="2781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52" name="Picture 56" descr="11b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7010" y="2074454"/>
            <a:ext cx="1620982" cy="1835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54" name="Picture 58" descr="11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8325" y="3372790"/>
            <a:ext cx="1610534" cy="1568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58" name="Picture 62" descr="11b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8530" y="1770611"/>
            <a:ext cx="2076612" cy="1438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62" name="Picture 66" descr="11b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8530" y="192087"/>
            <a:ext cx="2076612" cy="1379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38581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35630" y="1679170"/>
            <a:ext cx="8354290" cy="1242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  <a:tabLst>
                <a:tab pos="-90170" algn="l"/>
              </a:tabLst>
            </a:pPr>
            <a:r>
              <a:rPr lang="uk-UA" sz="6500" b="1" i="1" dirty="0" smtClean="0">
                <a:latin typeface="+mj-lt"/>
                <a:ea typeface="Times New Roman" panose="02020603050405020304" pitchFamily="18" charset="0"/>
              </a:rPr>
              <a:t>Дякуємо </a:t>
            </a:r>
            <a:r>
              <a:rPr lang="uk-UA" sz="6500" b="1" i="1" dirty="0">
                <a:latin typeface="+mj-lt"/>
                <a:ea typeface="Times New Roman" panose="02020603050405020304" pitchFamily="18" charset="0"/>
              </a:rPr>
              <a:t>за увагу!</a:t>
            </a:r>
            <a:endParaRPr lang="ru-RU" sz="6500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pic>
        <p:nvPicPr>
          <p:cNvPr id="3" name="Рисунок 2" descr="D:\документи\BRANDBOOK\LOGO\LOGO_FULLCOLOR_RGB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8739" y="3068320"/>
            <a:ext cx="2550160" cy="255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9241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8294" y="565459"/>
            <a:ext cx="8952605" cy="1280890"/>
          </a:xfrm>
        </p:spPr>
        <p:txBody>
          <a:bodyPr>
            <a:normAutofit/>
          </a:bodyPr>
          <a:lstStyle/>
          <a:p>
            <a:pPr algn="ctr"/>
            <a:r>
              <a:rPr lang="uk-UA" b="1" dirty="0" smtClean="0"/>
              <a:t>Методика </a:t>
            </a:r>
            <a:r>
              <a:rPr lang="uk-UA" b="1" dirty="0"/>
              <a:t>підготовки та </a:t>
            </a:r>
            <a:r>
              <a:rPr lang="uk-UA" b="1" dirty="0" smtClean="0"/>
              <a:t>етапи організації </a:t>
            </a:r>
            <a:r>
              <a:rPr lang="uk-UA" b="1" dirty="0"/>
              <a:t>книжкових </a:t>
            </a:r>
            <a:r>
              <a:rPr lang="uk-UA" b="1" dirty="0" smtClean="0"/>
              <a:t>виставок: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94560" y="2042159"/>
            <a:ext cx="8911687" cy="4483331"/>
          </a:xfrm>
        </p:spPr>
        <p:txBody>
          <a:bodyPr>
            <a:normAutofit fontScale="92500" lnSpcReduction="10000"/>
          </a:bodyPr>
          <a:lstStyle/>
          <a:p>
            <a:r>
              <a:rPr lang="uk-UA" dirty="0" smtClean="0"/>
              <a:t>вибір теми;</a:t>
            </a:r>
            <a:endParaRPr lang="uk-UA" dirty="0"/>
          </a:p>
          <a:p>
            <a:r>
              <a:rPr lang="uk-UA" dirty="0" smtClean="0"/>
              <a:t>визначення </a:t>
            </a:r>
            <a:r>
              <a:rPr lang="uk-UA" dirty="0"/>
              <a:t>цільового та читацького </a:t>
            </a:r>
            <a:r>
              <a:rPr lang="uk-UA" dirty="0" smtClean="0"/>
              <a:t>призначення; </a:t>
            </a:r>
          </a:p>
          <a:p>
            <a:r>
              <a:rPr lang="uk-UA" dirty="0" smtClean="0"/>
              <a:t>визначення </a:t>
            </a:r>
            <a:r>
              <a:rPr lang="uk-UA" dirty="0"/>
              <a:t>виду книжкової </a:t>
            </a:r>
            <a:r>
              <a:rPr lang="uk-UA" dirty="0" smtClean="0"/>
              <a:t>виставки;</a:t>
            </a:r>
          </a:p>
          <a:p>
            <a:r>
              <a:rPr lang="uk-UA" dirty="0" smtClean="0"/>
              <a:t>визначення </a:t>
            </a:r>
            <a:r>
              <a:rPr lang="uk-UA" dirty="0"/>
              <a:t>термінів та місця </a:t>
            </a:r>
            <a:r>
              <a:rPr lang="uk-UA" dirty="0" smtClean="0"/>
              <a:t>розташування;</a:t>
            </a:r>
          </a:p>
          <a:p>
            <a:r>
              <a:rPr lang="uk-UA" dirty="0" smtClean="0"/>
              <a:t>підбір </a:t>
            </a:r>
            <a:r>
              <a:rPr lang="uk-UA" dirty="0"/>
              <a:t>допоміжних </a:t>
            </a:r>
            <a:r>
              <a:rPr lang="uk-UA" dirty="0" smtClean="0"/>
              <a:t>матеріалів та пошук </a:t>
            </a:r>
            <a:r>
              <a:rPr lang="uk-UA" dirty="0"/>
              <a:t>ілюстрованого матеріалу в альбомах, журналах, комплектах репродукцій, тощо</a:t>
            </a:r>
            <a:r>
              <a:rPr lang="uk-UA" dirty="0" smtClean="0"/>
              <a:t>;</a:t>
            </a:r>
            <a:endParaRPr lang="ru-RU" dirty="0" smtClean="0"/>
          </a:p>
          <a:p>
            <a:r>
              <a:rPr lang="uk-UA" dirty="0" smtClean="0"/>
              <a:t>розробка </a:t>
            </a:r>
            <a:r>
              <a:rPr lang="uk-UA" dirty="0"/>
              <a:t>структури книжкової виставки та принципу систематизації літератури </a:t>
            </a:r>
            <a:r>
              <a:rPr lang="uk-UA" dirty="0" smtClean="0"/>
              <a:t>;</a:t>
            </a:r>
          </a:p>
          <a:p>
            <a:r>
              <a:rPr lang="uk-UA" dirty="0" smtClean="0"/>
              <a:t>оформлення </a:t>
            </a:r>
            <a:r>
              <a:rPr lang="uk-UA" dirty="0"/>
              <a:t>виставки</a:t>
            </a:r>
            <a:r>
              <a:rPr lang="uk-UA" dirty="0" smtClean="0"/>
              <a:t>;</a:t>
            </a:r>
          </a:p>
          <a:p>
            <a:r>
              <a:rPr lang="uk-UA" dirty="0" smtClean="0"/>
              <a:t>реклама </a:t>
            </a:r>
            <a:r>
              <a:rPr lang="uk-UA" dirty="0"/>
              <a:t>книжкової виставки і повідомлення про неї </a:t>
            </a:r>
            <a:r>
              <a:rPr lang="uk-UA" dirty="0" smtClean="0"/>
              <a:t>читачам;</a:t>
            </a:r>
          </a:p>
          <a:p>
            <a:r>
              <a:rPr lang="uk-UA" dirty="0" smtClean="0"/>
              <a:t>систематичне </a:t>
            </a:r>
            <a:r>
              <a:rPr lang="uk-UA" dirty="0"/>
              <a:t>наповнення експозиції виставки новими надходженнями</a:t>
            </a:r>
            <a:r>
              <a:rPr lang="uk-UA" dirty="0" smtClean="0"/>
              <a:t>;</a:t>
            </a:r>
          </a:p>
          <a:p>
            <a:r>
              <a:rPr lang="uk-UA" dirty="0" smtClean="0"/>
              <a:t>облік </a:t>
            </a:r>
            <a:r>
              <a:rPr lang="uk-UA" dirty="0"/>
              <a:t>книговидач з виставки та аналіз ефективності книжкової виставки.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921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1430865" y="563140"/>
            <a:ext cx="10511368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Вимоги до оформлення та  розташування</a:t>
            </a:r>
            <a:r>
              <a:rPr lang="uk-UA" altLang="ru-RU" sz="3600" b="1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виставки</a:t>
            </a:r>
            <a:r>
              <a:rPr kumimoji="0" lang="uk-UA" alt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Вона має:</a:t>
            </a:r>
            <a:endParaRPr kumimoji="0" lang="ru-RU" alt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1430865" y="2138336"/>
            <a:ext cx="9802684" cy="4308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uk-UA" alt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бути комфортною та доступною;</a:t>
            </a:r>
          </a:p>
          <a:p>
            <a:pPr marL="285750" indent="-285750" defTabSz="914400">
              <a:buFont typeface="Wingdings" panose="05000000000000000000" pitchFamily="2" charset="2"/>
              <a:buChar char="Ø"/>
            </a:pPr>
            <a:r>
              <a:rPr lang="uk-UA" altLang="ru-RU" sz="17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забезпечувати </a:t>
            </a:r>
            <a:r>
              <a:rPr lang="uk-UA" altLang="ru-RU" sz="17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вільний простір між елементами;</a:t>
            </a:r>
            <a:endParaRPr lang="ru-RU" altLang="ru-RU" sz="1700" dirty="0">
              <a:latin typeface="+mn-lt"/>
            </a:endParaRPr>
          </a:p>
          <a:p>
            <a:pPr marL="285750" lvl="0" indent="-285750" defTabSz="914400">
              <a:buFont typeface="Wingdings" panose="05000000000000000000" pitchFamily="2" charset="2"/>
              <a:buChar char="Ø"/>
            </a:pPr>
            <a:r>
              <a:rPr lang="uk-UA" altLang="ru-RU" sz="17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мати розділи, пов’язані логічною послідовністю та з частковою повторюваністю;</a:t>
            </a:r>
            <a:endParaRPr lang="ru-RU" altLang="ru-RU" sz="1700" dirty="0">
              <a:latin typeface="+mn-lt"/>
            </a:endParaRPr>
          </a:p>
          <a:p>
            <a:pPr marL="285750" lvl="0" indent="-285750" defTabSz="914400">
              <a:buFont typeface="Wingdings" panose="05000000000000000000" pitchFamily="2" charset="2"/>
              <a:buChar char="Ø"/>
            </a:pPr>
            <a:r>
              <a:rPr lang="uk-UA" altLang="ru-RU" sz="17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бути витриманою </a:t>
            </a:r>
            <a:r>
              <a:rPr lang="uk-UA" altLang="ru-RU" sz="17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з урахуванням оптичної </a:t>
            </a:r>
            <a:r>
              <a:rPr lang="uk-UA" altLang="ru-RU" sz="17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рівноваги;</a:t>
            </a:r>
            <a:endParaRPr lang="uk-UA" altLang="ru-RU" sz="17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defTabSz="914400">
              <a:buFont typeface="Wingdings" panose="05000000000000000000" pitchFamily="2" charset="2"/>
              <a:buChar char="Ø"/>
            </a:pPr>
            <a:r>
              <a:rPr lang="uk-UA" altLang="ru-RU" sz="17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забезпечувати </a:t>
            </a:r>
            <a:r>
              <a:rPr lang="uk-UA" altLang="ru-RU" sz="17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гармонійне поєднання світлих та темних, однотонних та </a:t>
            </a:r>
            <a:r>
              <a:rPr lang="uk-UA" altLang="ru-RU" sz="17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ілюстрованих</a:t>
            </a:r>
          </a:p>
          <a:p>
            <a:pPr lvl="0" indent="0" defTabSz="914400"/>
            <a:r>
              <a:rPr lang="uk-UA" altLang="ru-RU" sz="17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altLang="ru-RU" sz="17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uk-UA" altLang="ru-RU" sz="17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обкладинок </a:t>
            </a:r>
            <a:r>
              <a:rPr lang="uk-UA" altLang="ru-RU" sz="17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книг; </a:t>
            </a:r>
            <a:endParaRPr lang="uk-UA" altLang="ru-RU" sz="1700" dirty="0">
              <a:latin typeface="+mn-lt"/>
            </a:endParaRPr>
          </a:p>
          <a:p>
            <a:pPr marL="285750" lvl="0" indent="-285750" defTabSz="914400">
              <a:buFont typeface="Wingdings" panose="05000000000000000000" pitchFamily="2" charset="2"/>
              <a:buChar char="Ø"/>
              <a:tabLst>
                <a:tab pos="450850" algn="l"/>
              </a:tabLst>
            </a:pPr>
            <a:r>
              <a:rPr lang="uk-UA" altLang="ru-RU" sz="17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справляти цікаве зорове враження на </a:t>
            </a:r>
            <a:r>
              <a:rPr lang="uk-UA" altLang="ru-RU" sz="17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читача;</a:t>
            </a:r>
            <a:endParaRPr lang="ru-RU" altLang="ru-RU" sz="1700" dirty="0">
              <a:latin typeface="+mn-lt"/>
            </a:endParaRPr>
          </a:p>
          <a:p>
            <a:pPr marL="285750" lvl="0" indent="-285750" defTabSz="914400">
              <a:buFont typeface="Wingdings" panose="05000000000000000000" pitchFamily="2" charset="2"/>
              <a:buChar char="Ø"/>
              <a:tabLst>
                <a:tab pos="450850" algn="l"/>
              </a:tabLst>
            </a:pPr>
            <a:r>
              <a:rPr lang="uk-UA" altLang="ru-RU" sz="17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оригінальний </a:t>
            </a:r>
            <a:r>
              <a:rPr lang="uk-UA" altLang="ru-RU" sz="17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заголовок </a:t>
            </a:r>
            <a:r>
              <a:rPr lang="uk-UA" altLang="ru-RU" sz="17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у ролі ай-стопера;</a:t>
            </a:r>
            <a:endParaRPr lang="ru-RU" altLang="ru-RU" sz="1700" dirty="0">
              <a:latin typeface="+mn-lt"/>
            </a:endParaRPr>
          </a:p>
          <a:p>
            <a:pPr marL="285750" lvl="0" indent="-285750" defTabSz="914400">
              <a:buFont typeface="Wingdings" panose="05000000000000000000" pitchFamily="2" charset="2"/>
              <a:buChar char="Ø"/>
              <a:tabLst>
                <a:tab pos="450850" algn="l"/>
              </a:tabLst>
            </a:pPr>
            <a:r>
              <a:rPr lang="uk-UA" altLang="ru-RU" sz="17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бути </a:t>
            </a:r>
            <a:r>
              <a:rPr lang="uk-UA" altLang="ru-RU" sz="17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зрозумілою читачам;</a:t>
            </a:r>
            <a:endParaRPr lang="ru-RU" altLang="ru-RU" sz="1700" dirty="0">
              <a:latin typeface="+mn-lt"/>
            </a:endParaRPr>
          </a:p>
          <a:p>
            <a:pPr marL="285750" lvl="0" indent="-285750" defTabSz="914400">
              <a:buFont typeface="Wingdings" panose="05000000000000000000" pitchFamily="2" charset="2"/>
              <a:buChar char="Ø"/>
              <a:tabLst>
                <a:tab pos="450850" algn="l"/>
              </a:tabLst>
            </a:pPr>
            <a:r>
              <a:rPr lang="uk-UA" altLang="ru-RU" sz="17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акцентувати </a:t>
            </a:r>
            <a:r>
              <a:rPr lang="uk-UA" altLang="ru-RU" sz="17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увагу на конкретних аспектах вибраної для виставки </a:t>
            </a:r>
            <a:r>
              <a:rPr lang="uk-UA" altLang="ru-RU" sz="17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теми;</a:t>
            </a:r>
          </a:p>
          <a:p>
            <a:pPr marL="285750" lvl="0" indent="-285750" defTabSz="914400">
              <a:buFont typeface="Wingdings" panose="05000000000000000000" pitchFamily="2" charset="2"/>
              <a:buChar char="Ø"/>
              <a:tabLst>
                <a:tab pos="450850" algn="l"/>
              </a:tabLst>
            </a:pPr>
            <a:r>
              <a:rPr lang="uk-UA" altLang="ru-RU" sz="17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містити </a:t>
            </a:r>
            <a:r>
              <a:rPr lang="uk-UA" altLang="ru-RU" sz="17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елементи дизайну та допоміжні матеріали;</a:t>
            </a:r>
            <a:endParaRPr lang="ru-RU" altLang="ru-RU" sz="1700" dirty="0">
              <a:latin typeface="+mn-lt"/>
            </a:endParaRPr>
          </a:p>
          <a:p>
            <a:pPr marL="285750" lvl="0" indent="-285750" defTabSz="914400">
              <a:buFont typeface="Wingdings" panose="05000000000000000000" pitchFamily="2" charset="2"/>
              <a:buChar char="Ø"/>
              <a:tabLst>
                <a:tab pos="450850" algn="l"/>
              </a:tabLst>
            </a:pPr>
            <a:r>
              <a:rPr lang="uk-UA" altLang="ru-RU" sz="17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бути </a:t>
            </a:r>
            <a:r>
              <a:rPr lang="uk-UA" altLang="ru-RU" sz="17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оформленою згідно зі стильовою єдністю, із дотриманням закону </a:t>
            </a:r>
            <a:r>
              <a:rPr lang="uk-UA" altLang="ru-RU" sz="17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обмеження</a:t>
            </a:r>
          </a:p>
          <a:p>
            <a:pPr lvl="0" indent="0" defTabSz="914400">
              <a:tabLst>
                <a:tab pos="450850" algn="l"/>
              </a:tabLst>
            </a:pPr>
            <a:r>
              <a:rPr lang="uk-UA" altLang="ru-RU" sz="17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altLang="ru-RU" sz="17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uk-UA" altLang="ru-RU" sz="17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(не більше трьох) у матеріалі, деталях, формі, кольорі</a:t>
            </a:r>
            <a:r>
              <a:rPr lang="uk-UA" altLang="ru-RU" sz="17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.;</a:t>
            </a:r>
            <a:endParaRPr lang="ru-RU" altLang="ru-RU" sz="1700" dirty="0">
              <a:latin typeface="+mn-lt"/>
            </a:endParaRPr>
          </a:p>
          <a:p>
            <a:pPr marL="285750" lvl="0" indent="-285750" defTabSz="914400">
              <a:buFont typeface="Wingdings" panose="05000000000000000000" pitchFamily="2" charset="2"/>
              <a:buChar char="Ø"/>
              <a:tabLst>
                <a:tab pos="450850" algn="l"/>
              </a:tabLst>
            </a:pPr>
            <a:r>
              <a:rPr lang="uk-UA" altLang="ru-RU" sz="17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бути </a:t>
            </a:r>
            <a:r>
              <a:rPr lang="uk-UA" altLang="ru-RU" sz="17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оформленою з дотриманням симетрії. </a:t>
            </a:r>
            <a:endParaRPr lang="ru-RU" altLang="ru-RU" sz="1700" dirty="0">
              <a:latin typeface="+mn-lt"/>
            </a:endParaRPr>
          </a:p>
          <a:p>
            <a:pPr marL="285750" lvl="0" indent="-285750" defTabSz="914400">
              <a:buFont typeface="Wingdings" panose="05000000000000000000" pitchFamily="2" charset="2"/>
              <a:buChar char="Ø"/>
              <a:tabLst>
                <a:tab pos="450850" algn="l"/>
              </a:tabLst>
            </a:pPr>
            <a:endParaRPr kumimoji="0" lang="uk-UA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defTabSz="914400">
              <a:buFont typeface="Wingdings" panose="05000000000000000000" pitchFamily="2" charset="2"/>
              <a:buChar char="Ø"/>
              <a:tabLst>
                <a:tab pos="450850" algn="l"/>
              </a:tabLst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96889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D:\документи\метод. матеріали\Методичка\Фото виставок\DSC_0038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61615" y="4302717"/>
            <a:ext cx="2252749" cy="178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D:\документи\метод. матеріали\Методичка\Фото виставок\FB_IMG_161287439525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61615" y="1798667"/>
            <a:ext cx="2252749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D:\документи\метод. матеріали\Методичка\Фото виставок\DSC_0677.jpg"/>
          <p:cNvPicPr/>
          <p:nvPr/>
        </p:nvPicPr>
        <p:blipFill>
          <a:blip r:embed="rId4"/>
          <a:srcRect l="20357"/>
          <a:stretch>
            <a:fillRect/>
          </a:stretch>
        </p:blipFill>
        <p:spPr bwMode="auto">
          <a:xfrm>
            <a:off x="2228850" y="4308995"/>
            <a:ext cx="2667000" cy="178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D:\документи\метод. матеріали\Методичка\Фото виставок\DSC_0196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28850" y="1798667"/>
            <a:ext cx="266700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D:\документи\метод. матеріали\Методичка\Фото виставок\P91101-095311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85014" y="1798667"/>
            <a:ext cx="2486025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D:\документи\метод. матеріали\Методичка\Фото виставок\DSC_0320.jpg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445356" y="4315272"/>
            <a:ext cx="266700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1913043" y="690763"/>
            <a:ext cx="8823249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500" dirty="0">
                <a:latin typeface="+mj-lt"/>
                <a:ea typeface="Calibri" panose="020F0502020204030204" pitchFamily="34" charset="0"/>
              </a:rPr>
              <a:t> </a:t>
            </a:r>
            <a:r>
              <a:rPr lang="uk-UA" sz="3500" b="1" dirty="0">
                <a:latin typeface="+mj-lt"/>
                <a:ea typeface="Calibri" panose="020F0502020204030204" pitchFamily="34" charset="0"/>
              </a:rPr>
              <a:t>Виставки інформаційного</a:t>
            </a: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sz="3500" b="1" dirty="0">
                <a:latin typeface="+mj-lt"/>
                <a:ea typeface="Calibri" panose="020F0502020204030204" pitchFamily="34" charset="0"/>
              </a:rPr>
              <a:t>характеру</a:t>
            </a:r>
            <a:endParaRPr lang="ru-RU" sz="35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187868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55799" y="473886"/>
            <a:ext cx="892386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500" b="1" dirty="0" smtClean="0">
                <a:latin typeface="+mj-lt"/>
                <a:ea typeface="Calibri" panose="020F0502020204030204" pitchFamily="34" charset="0"/>
              </a:rPr>
              <a:t>Вимоги до електронних</a:t>
            </a:r>
          </a:p>
          <a:p>
            <a:pPr algn="ctr"/>
            <a:r>
              <a:rPr lang="uk-UA" sz="3500" b="1" dirty="0" smtClean="0">
                <a:latin typeface="+mj-lt"/>
                <a:ea typeface="Calibri" panose="020F0502020204030204" pitchFamily="34" charset="0"/>
              </a:rPr>
              <a:t> </a:t>
            </a:r>
            <a:r>
              <a:rPr lang="uk-UA" sz="3500" b="1" dirty="0">
                <a:latin typeface="+mj-lt"/>
                <a:ea typeface="Calibri" panose="020F0502020204030204" pitchFamily="34" charset="0"/>
              </a:rPr>
              <a:t>(</a:t>
            </a:r>
            <a:r>
              <a:rPr lang="uk-UA" sz="3500" b="1" dirty="0" smtClean="0">
                <a:latin typeface="+mj-lt"/>
                <a:ea typeface="Calibri" panose="020F0502020204030204" pitchFamily="34" charset="0"/>
              </a:rPr>
              <a:t>віртуальних) виставок:</a:t>
            </a:r>
            <a:endParaRPr lang="ru-RU" sz="3500" dirty="0">
              <a:latin typeface="+mj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17441" y="1785033"/>
            <a:ext cx="9914160" cy="416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450215" algn="just">
              <a:lnSpc>
                <a:spcPct val="115000"/>
              </a:lnSpc>
              <a:spcAft>
                <a:spcPts val="0"/>
              </a:spcAft>
            </a:pP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користування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виставкою має бути зручним і зрозумілим;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структурування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документів може не відповідати правилам компонування матеріалу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прийнятим для традиційних виставок;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документи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можуть бути розташовані не тільки за розділами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а й за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абеткою назв,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хронологією або іншими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ознаками;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організації віртуальних виставок велика увага має бути приділена дизайнерському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оформленню;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бібліотечний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опис документів, представлених на виставці, може бути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винесений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окремий список та дублюватися на веб-сторінках, присвячених окремим розділам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містити історичні довідки, оглядові інформації про видання, подавати декілька зображень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обкладинок, титульних сторінок тощо;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тематичних віртуальних виставках документи систематизуються за абеткою.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734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50967" y="2667241"/>
            <a:ext cx="6096000" cy="20036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742950" indent="-28575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біографічна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довідка про особу; </a:t>
            </a:r>
            <a:endParaRPr lang="ru-RU" sz="14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28575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бібліографія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яка включає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742950" indent="-28575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перелік авторських робіт;</a:t>
            </a:r>
          </a:p>
          <a:p>
            <a:pPr marL="742950" indent="-28575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Перелік видань про діяча (книги; окремі розділи книг, статті з журнальних та газетних видань, посилання на Інтернет-ресурси);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596043" y="582837"/>
            <a:ext cx="9235440" cy="1950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115000"/>
              </a:lnSpc>
              <a:spcAft>
                <a:spcPts val="0"/>
              </a:spcAft>
            </a:pPr>
            <a:r>
              <a:rPr lang="uk-UA" sz="35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При створенні </a:t>
            </a:r>
            <a:r>
              <a:rPr lang="uk-UA" sz="35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персональних віртуальних виставок</a:t>
            </a:r>
            <a:r>
              <a:rPr lang="uk-UA" sz="35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їхню структуру можна побудувати таким чином: </a:t>
            </a:r>
            <a:endParaRPr lang="ru-RU" sz="35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50968" y="5087369"/>
            <a:ext cx="9836728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Бажано, щоб усі бібліографічні записи занотовувались, а до більшості представлених на виставці документів додавався ілюстративний ряд – обкладинки та титульні сторінки видань, що покращує сприйняття виставки користувачами.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86798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59527" y="763310"/>
            <a:ext cx="9828415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uk-UA" sz="35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Бібліотечний мерчандайзинг</a:t>
            </a:r>
            <a:r>
              <a:rPr lang="uk-UA" sz="25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uk-UA" sz="2500" b="1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25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це </a:t>
            </a:r>
            <a:r>
              <a:rPr lang="uk-UA" sz="25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цілеспрямована система просування бібліотечних продуктів та послуг, система заходів, спрямованих на те, щоб відвідувачу бібліотеки було тут зручно, приємно, корисно і </a:t>
            </a:r>
            <a:r>
              <a:rPr lang="uk-UA" sz="25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комфортною.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25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59528" y="3994758"/>
            <a:ext cx="9828414" cy="253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uk-UA" sz="2000" dirty="0" smtClean="0">
                <a:ea typeface="Times New Roman" panose="02020603050405020304" pitchFamily="18" charset="0"/>
              </a:rPr>
              <a:t>зацікавити </a:t>
            </a:r>
            <a:r>
              <a:rPr lang="uk-UA" sz="2000" dirty="0">
                <a:ea typeface="Times New Roman" panose="02020603050405020304" pitchFamily="18" charset="0"/>
              </a:rPr>
              <a:t>відвідувача, повідомити максимум корисної та достовірної інформації;</a:t>
            </a:r>
            <a:endParaRPr lang="ru-RU" sz="2000" dirty="0">
              <a:ea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uk-UA" sz="2000" dirty="0" smtClean="0">
                <a:ea typeface="Times New Roman" panose="02020603050405020304" pitchFamily="18" charset="0"/>
              </a:rPr>
              <a:t>вплинути </a:t>
            </a:r>
            <a:r>
              <a:rPr lang="uk-UA" sz="2000" dirty="0">
                <a:ea typeface="Times New Roman" panose="02020603050405020304" pitchFamily="18" charset="0"/>
              </a:rPr>
              <a:t>на рішення взяти книгу або журнал, створюючи зручним отримання інформації; </a:t>
            </a:r>
            <a:endParaRPr lang="ru-RU" sz="2000" dirty="0">
              <a:ea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uk-UA" sz="2000" dirty="0" smtClean="0">
                <a:ea typeface="Times New Roman" panose="02020603050405020304" pitchFamily="18" charset="0"/>
              </a:rPr>
              <a:t>сформувати </a:t>
            </a:r>
            <a:r>
              <a:rPr lang="uk-UA" sz="2000" dirty="0">
                <a:ea typeface="Times New Roman" panose="02020603050405020304" pitchFamily="18" charset="0"/>
              </a:rPr>
              <a:t>потребу або звичку відвідувати бібліотеку; </a:t>
            </a:r>
            <a:endParaRPr lang="ru-RU" sz="2000" dirty="0">
              <a:ea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uk-UA" sz="2000" dirty="0" smtClean="0">
                <a:ea typeface="Times New Roman" panose="02020603050405020304" pitchFamily="18" charset="0"/>
              </a:rPr>
              <a:t>залишити </a:t>
            </a:r>
            <a:r>
              <a:rPr lang="uk-UA" sz="2000" dirty="0">
                <a:ea typeface="Times New Roman" panose="02020603050405020304" pitchFamily="18" charset="0"/>
              </a:rPr>
              <a:t>приємне враження і задоволення від відвідування бібліотеки тощо.</a:t>
            </a:r>
            <a:endParaRPr lang="ru-RU" sz="20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11353" y="3118098"/>
            <a:ext cx="7324762" cy="6561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49580" algn="ctr">
              <a:lnSpc>
                <a:spcPct val="115000"/>
              </a:lnSpc>
              <a:spcAft>
                <a:spcPts val="0"/>
              </a:spcAft>
            </a:pPr>
            <a:r>
              <a:rPr lang="uk-UA" sz="3500" b="1" dirty="0">
                <a:latin typeface="+mj-lt"/>
                <a:ea typeface="Times New Roman" panose="02020603050405020304" pitchFamily="18" charset="0"/>
              </a:rPr>
              <a:t>Мерчандайзинг має на меті</a:t>
            </a:r>
            <a:r>
              <a:rPr lang="uk-UA" sz="3500" dirty="0">
                <a:latin typeface="+mj-lt"/>
                <a:ea typeface="Times New Roman" panose="02020603050405020304" pitchFamily="18" charset="0"/>
              </a:rPr>
              <a:t>: </a:t>
            </a:r>
            <a:endParaRPr lang="ru-RU" sz="3500" dirty="0">
              <a:latin typeface="+mj-lt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0535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873" y="508781"/>
            <a:ext cx="8911687" cy="1280890"/>
          </a:xfrm>
        </p:spPr>
        <p:txBody>
          <a:bodyPr/>
          <a:lstStyle/>
          <a:p>
            <a:r>
              <a:rPr lang="uk-UA" b="1" dirty="0" smtClean="0"/>
              <a:t>Бібліотечний мерчандайзинг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59179" y="1438603"/>
            <a:ext cx="3992732" cy="576262"/>
          </a:xfrm>
        </p:spPr>
        <p:txBody>
          <a:bodyPr/>
          <a:lstStyle/>
          <a:p>
            <a:r>
              <a:rPr lang="uk-UA" b="1" dirty="0" smtClean="0"/>
              <a:t>Комунікативний</a:t>
            </a: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812175" y="2548965"/>
            <a:ext cx="4513809" cy="3693893"/>
          </a:xfrm>
        </p:spPr>
        <p:txBody>
          <a:bodyPr>
            <a:normAutofit/>
          </a:bodyPr>
          <a:lstStyle/>
          <a:p>
            <a:pPr algn="just"/>
            <a:r>
              <a:rPr lang="uk-UA" b="1" dirty="0"/>
              <a:t>визначає </a:t>
            </a:r>
            <a:r>
              <a:rPr lang="uk-UA" dirty="0"/>
              <a:t>уміння </a:t>
            </a:r>
            <a:r>
              <a:rPr lang="uk-UA" dirty="0" err="1"/>
              <a:t>бібліотекаря</a:t>
            </a:r>
            <a:r>
              <a:rPr lang="uk-UA" dirty="0"/>
              <a:t> спілкуватися, налагоджувати контакт з відвідувачами, уміло і ненав’язливо переконати користувача, що ця інформація чи книга буде йому корисною. Уміння переконувати, позиціонувати та представляти інформацію повинно мати чіткі межі у використанні. Тон, манера спілкування, форма діалогу з </a:t>
            </a:r>
            <a:r>
              <a:rPr lang="uk-UA" dirty="0" err="1" smtClean="0"/>
              <a:t>бібліотекарем</a:t>
            </a:r>
            <a:r>
              <a:rPr lang="uk-UA" dirty="0" smtClean="0"/>
              <a:t> має сподобатися читачеві.  </a:t>
            </a:r>
            <a:endParaRPr lang="ru-RU" dirty="0"/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7125393" y="1438603"/>
            <a:ext cx="3999001" cy="576262"/>
          </a:xfrm>
        </p:spPr>
        <p:txBody>
          <a:bodyPr/>
          <a:lstStyle/>
          <a:p>
            <a:pPr algn="ctr"/>
            <a:r>
              <a:rPr lang="uk-UA" b="1" dirty="0" smtClean="0"/>
              <a:t>Візуальний </a:t>
            </a:r>
            <a:endParaRPr lang="ru-RU" b="1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941127" y="2548964"/>
            <a:ext cx="4655128" cy="4051339"/>
          </a:xfrm>
        </p:spPr>
        <p:txBody>
          <a:bodyPr>
            <a:normAutofit/>
          </a:bodyPr>
          <a:lstStyle/>
          <a:p>
            <a:r>
              <a:rPr lang="uk-UA" dirty="0"/>
              <a:t>створення належного зовнішнього вигляду бібліотеки та прилеглої території;</a:t>
            </a:r>
            <a:endParaRPr lang="ru-RU" dirty="0"/>
          </a:p>
          <a:p>
            <a:r>
              <a:rPr lang="uk-UA" dirty="0" smtClean="0"/>
              <a:t>оформлення </a:t>
            </a:r>
            <a:r>
              <a:rPr lang="uk-UA" dirty="0"/>
              <a:t>вивісок, віконних вітрин, іншої зовнішньої реклами;</a:t>
            </a:r>
            <a:endParaRPr lang="ru-RU" dirty="0"/>
          </a:p>
          <a:p>
            <a:r>
              <a:rPr lang="uk-UA" dirty="0" smtClean="0"/>
              <a:t>дизайн </a:t>
            </a:r>
            <a:r>
              <a:rPr lang="uk-UA" dirty="0"/>
              <a:t>приміщень;</a:t>
            </a:r>
            <a:endParaRPr lang="ru-RU" dirty="0"/>
          </a:p>
          <a:p>
            <a:r>
              <a:rPr lang="uk-UA" dirty="0" smtClean="0"/>
              <a:t>розміщення </a:t>
            </a:r>
            <a:r>
              <a:rPr lang="uk-UA" dirty="0"/>
              <a:t>фонду та розстановку стелажів;</a:t>
            </a:r>
            <a:endParaRPr lang="ru-RU" dirty="0"/>
          </a:p>
          <a:p>
            <a:r>
              <a:rPr lang="uk-UA" dirty="0" smtClean="0"/>
              <a:t>розміщення </a:t>
            </a:r>
            <a:r>
              <a:rPr lang="uk-UA" dirty="0"/>
              <a:t>книг на </a:t>
            </a:r>
            <a:r>
              <a:rPr lang="uk-UA" dirty="0" smtClean="0"/>
              <a:t>стелажах;</a:t>
            </a:r>
            <a:endParaRPr lang="ru-RU" dirty="0"/>
          </a:p>
          <a:p>
            <a:r>
              <a:rPr lang="uk-UA" dirty="0" smtClean="0"/>
              <a:t>форму поведінки, обслуговування</a:t>
            </a:r>
            <a:r>
              <a:rPr lang="uk-UA" dirty="0"/>
              <a:t>, зовнішнього вигляду співробітників.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7633867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304</TotalTime>
  <Words>979</Words>
  <Application>Microsoft Office PowerPoint</Application>
  <PresentationFormat>Широкоэкранный</PresentationFormat>
  <Paragraphs>146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30" baseType="lpstr">
      <vt:lpstr>SimSun</vt:lpstr>
      <vt:lpstr>Arial</vt:lpstr>
      <vt:lpstr>Bookman Old Style</vt:lpstr>
      <vt:lpstr>Calibri</vt:lpstr>
      <vt:lpstr>Century Gothic</vt:lpstr>
      <vt:lpstr>Times New Roman</vt:lpstr>
      <vt:lpstr>Wingdings</vt:lpstr>
      <vt:lpstr>Wingdings 3</vt:lpstr>
      <vt:lpstr>Легкий дым</vt:lpstr>
      <vt:lpstr>Презентация PowerPoint</vt:lpstr>
      <vt:lpstr>Презентация PowerPoint</vt:lpstr>
      <vt:lpstr>Методика підготовки та етапи організації книжкових виставок: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Бібліотечний мерчандайзинг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27</cp:revision>
  <dcterms:created xsi:type="dcterms:W3CDTF">2021-10-12T16:37:05Z</dcterms:created>
  <dcterms:modified xsi:type="dcterms:W3CDTF">2021-10-18T16:20:38Z</dcterms:modified>
</cp:coreProperties>
</file>